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3"/>
  </p:handoutMasterIdLst>
  <p:sldIdLst>
    <p:sldId id="258" r:id="rId2"/>
  </p:sldIdLst>
  <p:sldSz cx="14400213" cy="323992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05" userDrawn="1">
          <p15:clr>
            <a:srgbClr val="A4A3A4"/>
          </p15:clr>
        </p15:guide>
        <p15:guide id="2" pos="453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999"/>
    <a:srgbClr val="0168B9"/>
    <a:srgbClr val="D9F5FF"/>
    <a:srgbClr val="F8FDFF"/>
    <a:srgbClr val="E7F9FF"/>
    <a:srgbClr val="003366"/>
    <a:srgbClr val="D5F4FF"/>
    <a:srgbClr val="AFEAFF"/>
    <a:srgbClr val="0E94BE"/>
    <a:srgbClr val="9FE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12" autoAdjust="0"/>
    <p:restoredTop sz="95688" autoAdjust="0"/>
  </p:normalViewPr>
  <p:slideViewPr>
    <p:cSldViewPr snapToGrid="0">
      <p:cViewPr>
        <p:scale>
          <a:sx n="75" d="100"/>
          <a:sy n="75" d="100"/>
        </p:scale>
        <p:origin x="2472" y="-11112"/>
      </p:cViewPr>
      <p:guideLst>
        <p:guide orient="horz" pos="10205"/>
        <p:guide pos="4535"/>
      </p:guideLst>
    </p:cSldViewPr>
  </p:slideViewPr>
  <p:notesTextViewPr>
    <p:cViewPr>
      <p:scale>
        <a:sx n="1" d="1"/>
        <a:sy n="1" d="1"/>
      </p:scale>
      <p:origin x="0" y="0"/>
    </p:cViewPr>
  </p:notesTextViewPr>
  <p:notesViewPr>
    <p:cSldViewPr snapToGrid="0">
      <p:cViewPr varScale="1">
        <p:scale>
          <a:sx n="84" d="100"/>
          <a:sy n="84" d="100"/>
        </p:scale>
        <p:origin x="2976" y="108"/>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66609B-00DF-4782-9A82-ECD215CF88BA}" type="datetimeFigureOut">
              <a:rPr lang="zh-CN" altLang="en-US" smtClean="0"/>
              <a:t>2023/1/30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97957C-EF25-4F82-9D0E-E7BCA091B81A}" type="slidenum">
              <a:rPr lang="zh-CN" altLang="en-US" smtClean="0"/>
              <a:t>‹#›</a:t>
            </a:fld>
            <a:endParaRPr lang="zh-CN" altLang="en-US"/>
          </a:p>
        </p:txBody>
      </p:sp>
    </p:spTree>
    <p:extLst>
      <p:ext uri="{BB962C8B-B14F-4D97-AF65-F5344CB8AC3E}">
        <p14:creationId xmlns:p14="http://schemas.microsoft.com/office/powerpoint/2010/main" val="24449661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800225" y="5302250"/>
            <a:ext cx="10799763" cy="11279188"/>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800225" y="17016413"/>
            <a:ext cx="10799763" cy="78232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990600" y="30029150"/>
            <a:ext cx="3240088" cy="1725613"/>
          </a:xfrm>
          <a:prstGeom prst="rect">
            <a:avLst/>
          </a:prstGeom>
        </p:spPr>
        <p:txBody>
          <a:bodyPr/>
          <a:lstStyle/>
          <a:p>
            <a:fld id="{C95A4604-0781-4A09-B1B7-44213881ECE6}" type="datetimeFigureOut">
              <a:rPr lang="zh-CN" altLang="en-US" smtClean="0"/>
              <a:t>2023/1/30</a:t>
            </a:fld>
            <a:endParaRPr lang="zh-CN" altLang="en-US"/>
          </a:p>
        </p:txBody>
      </p:sp>
      <p:sp>
        <p:nvSpPr>
          <p:cNvPr id="5" name="页脚占位符 4"/>
          <p:cNvSpPr>
            <a:spLocks noGrp="1"/>
          </p:cNvSpPr>
          <p:nvPr>
            <p:ph type="ftr" sz="quarter" idx="11"/>
          </p:nvPr>
        </p:nvSpPr>
        <p:spPr>
          <a:xfrm>
            <a:off x="4770438" y="30029150"/>
            <a:ext cx="4859337" cy="1725613"/>
          </a:xfrm>
          <a:prstGeom prst="rect">
            <a:avLst/>
          </a:prstGeom>
        </p:spPr>
        <p:txBody>
          <a:bodyPr/>
          <a:lstStyle/>
          <a:p>
            <a:endParaRPr lang="zh-CN" altLang="en-US" dirty="0"/>
          </a:p>
        </p:txBody>
      </p:sp>
      <p:sp>
        <p:nvSpPr>
          <p:cNvPr id="6" name="灯片编号占位符 5"/>
          <p:cNvSpPr>
            <a:spLocks noGrp="1"/>
          </p:cNvSpPr>
          <p:nvPr>
            <p:ph type="sldNum" sz="quarter" idx="12"/>
          </p:nvPr>
        </p:nvSpPr>
        <p:spPr>
          <a:xfrm>
            <a:off x="10169525" y="30029150"/>
            <a:ext cx="3240088" cy="1725613"/>
          </a:xfrm>
          <a:prstGeom prst="rect">
            <a:avLst/>
          </a:prstGeom>
        </p:spPr>
        <p:txBody>
          <a:bodyPr/>
          <a:lstStyle/>
          <a:p>
            <a:fld id="{A3F6120B-652A-4A37-A181-AFCCB9724AD1}" type="slidenum">
              <a:rPr lang="zh-CN" altLang="en-US" smtClean="0"/>
              <a:t>‹#›</a:t>
            </a:fld>
            <a:endParaRPr lang="zh-CN" altLang="en-US"/>
          </a:p>
        </p:txBody>
      </p:sp>
    </p:spTree>
    <p:extLst>
      <p:ext uri="{BB962C8B-B14F-4D97-AF65-F5344CB8AC3E}">
        <p14:creationId xmlns:p14="http://schemas.microsoft.com/office/powerpoint/2010/main" val="22490234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1">
                <a:tint val="93000"/>
                <a:satMod val="150000"/>
                <a:shade val="98000"/>
                <a:lumMod val="102000"/>
              </a:schemeClr>
            </a:gs>
            <a:gs pos="50000">
              <a:srgbClr val="D5F4FF"/>
            </a:gs>
            <a:gs pos="100000">
              <a:srgbClr val="AFEAFF"/>
            </a:gs>
          </a:gsLst>
          <a:lin ang="5400000" scaled="0"/>
        </a:gradFill>
        <a:effectLst/>
      </p:bgPr>
    </p:bg>
    <p:spTree>
      <p:nvGrpSpPr>
        <p:cNvPr id="1" name=""/>
        <p:cNvGrpSpPr/>
        <p:nvPr/>
      </p:nvGrpSpPr>
      <p:grpSpPr>
        <a:xfrm>
          <a:off x="0" y="0"/>
          <a:ext cx="0" cy="0"/>
          <a:chOff x="0" y="0"/>
          <a:chExt cx="0" cy="0"/>
        </a:xfrm>
      </p:grpSpPr>
      <p:sp>
        <p:nvSpPr>
          <p:cNvPr id="12" name="TextBox 13"/>
          <p:cNvSpPr txBox="1">
            <a:spLocks noChangeArrowheads="1"/>
          </p:cNvSpPr>
          <p:nvPr userDrawn="1"/>
        </p:nvSpPr>
        <p:spPr bwMode="auto">
          <a:xfrm>
            <a:off x="3197955" y="30904353"/>
            <a:ext cx="87814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r>
              <a:rPr lang="zh-CN" altLang="en-US" sz="3200" dirty="0">
                <a:solidFill>
                  <a:srgbClr val="003366"/>
                </a:solidFill>
                <a:latin typeface="Times New Roman" panose="02020603050405020304" pitchFamily="18" charset="0"/>
                <a:ea typeface="黑体" panose="02010609060101010101" pitchFamily="49" charset="-122"/>
                <a:cs typeface="Times New Roman" panose="02020603050405020304" pitchFamily="18" charset="0"/>
              </a:rPr>
              <a:t>中国环境科学学会水处理与回用专业委员会</a:t>
            </a:r>
            <a:endParaRPr lang="en-US" altLang="zh-CN" sz="3200" dirty="0">
              <a:solidFill>
                <a:srgbClr val="003366"/>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TextBox 13"/>
          <p:cNvSpPr txBox="1">
            <a:spLocks noChangeArrowheads="1"/>
          </p:cNvSpPr>
          <p:nvPr userDrawn="1"/>
        </p:nvSpPr>
        <p:spPr bwMode="auto">
          <a:xfrm>
            <a:off x="4076699" y="31489128"/>
            <a:ext cx="6877051"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r>
              <a:rPr lang="en-US" altLang="zh-CN" sz="2300" dirty="0">
                <a:solidFill>
                  <a:srgbClr val="003366"/>
                </a:solidFill>
                <a:latin typeface="Arial" panose="020B0604020202020204" pitchFamily="34" charset="0"/>
                <a:ea typeface="黑体" panose="02010609060101010101" pitchFamily="49" charset="-122"/>
                <a:cs typeface="Arial" panose="020B0604020202020204" pitchFamily="34" charset="0"/>
              </a:rPr>
              <a:t>The Committee of Water Treatment and Reuse</a:t>
            </a:r>
          </a:p>
          <a:p>
            <a:pPr algn="r">
              <a:defRPr/>
            </a:pPr>
            <a:r>
              <a:rPr lang="en-US" altLang="zh-CN" sz="2300" dirty="0">
                <a:solidFill>
                  <a:srgbClr val="003366"/>
                </a:solidFill>
                <a:latin typeface="Arial" panose="020B0604020202020204" pitchFamily="34" charset="0"/>
                <a:ea typeface="黑体" panose="02010609060101010101" pitchFamily="49" charset="-122"/>
                <a:cs typeface="Arial" panose="020B0604020202020204" pitchFamily="34" charset="0"/>
              </a:rPr>
              <a:t>Chinese Society for Environmental Sciences </a:t>
            </a:r>
            <a:endParaRPr lang="en-US" altLang="zh-CN" sz="2300" dirty="0">
              <a:solidFill>
                <a:srgbClr val="003366"/>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 name="组合 1"/>
          <p:cNvGrpSpPr/>
          <p:nvPr userDrawn="1"/>
        </p:nvGrpSpPr>
        <p:grpSpPr>
          <a:xfrm>
            <a:off x="1226939" y="57504"/>
            <a:ext cx="11946335" cy="1384995"/>
            <a:chOff x="1525743" y="43891"/>
            <a:chExt cx="11946335" cy="1384995"/>
          </a:xfrm>
        </p:grpSpPr>
        <p:sp>
          <p:nvSpPr>
            <p:cNvPr id="33" name="文本框 32"/>
            <p:cNvSpPr txBox="1"/>
            <p:nvPr userDrawn="1"/>
          </p:nvSpPr>
          <p:spPr>
            <a:xfrm>
              <a:off x="1525743" y="973311"/>
              <a:ext cx="2159094" cy="353943"/>
            </a:xfrm>
            <a:prstGeom prst="rect">
              <a:avLst/>
            </a:prstGeom>
            <a:noFill/>
          </p:spPr>
          <p:txBody>
            <a:bodyPr wrap="square" rtlCol="0">
              <a:spAutoFit/>
            </a:bodyPr>
            <a:lstStyle/>
            <a:p>
              <a:r>
                <a:rPr lang="en-US" altLang="zh-CN" sz="1700" b="1" dirty="0">
                  <a:solidFill>
                    <a:srgbClr val="1D4999"/>
                  </a:solidFill>
                  <a:latin typeface="Arial" panose="020B0604020202020204" pitchFamily="34" charset="0"/>
                  <a:ea typeface="幼圆" panose="02010509060101010101" pitchFamily="49" charset="-122"/>
                  <a:cs typeface="Arial" panose="020B0604020202020204" pitchFamily="34" charset="0"/>
                </a:rPr>
                <a:t>Shanghai, China</a:t>
              </a:r>
              <a:endParaRPr lang="zh-CN" altLang="en-US" sz="1700" b="1" dirty="0">
                <a:solidFill>
                  <a:srgbClr val="1D4999"/>
                </a:solidFill>
                <a:latin typeface="Arial" panose="020B0604020202020204" pitchFamily="34" charset="0"/>
                <a:ea typeface="幼圆" panose="02010509060101010101" pitchFamily="49" charset="-122"/>
                <a:cs typeface="Arial" panose="020B0604020202020204" pitchFamily="34" charset="0"/>
              </a:endParaRPr>
            </a:p>
          </p:txBody>
        </p:sp>
        <p:sp>
          <p:nvSpPr>
            <p:cNvPr id="36" name="矩形 35"/>
            <p:cNvSpPr/>
            <p:nvPr userDrawn="1"/>
          </p:nvSpPr>
          <p:spPr>
            <a:xfrm>
              <a:off x="3496759" y="43891"/>
              <a:ext cx="9975319" cy="1384995"/>
            </a:xfrm>
            <a:prstGeom prst="rect">
              <a:avLst/>
            </a:prstGeom>
          </p:spPr>
          <p:txBody>
            <a:bodyPr wrap="square">
              <a:spAutoFit/>
            </a:bodyPr>
            <a:lstStyle/>
            <a:p>
              <a:pPr algn="ctr">
                <a:lnSpc>
                  <a:spcPct val="100000"/>
                </a:lnSpc>
              </a:pPr>
              <a:r>
                <a:rPr lang="en-US" altLang="zh-CN" sz="4200" b="1" dirty="0">
                  <a:solidFill>
                    <a:srgbClr val="1D4999"/>
                  </a:solidFill>
                  <a:latin typeface="Arial" panose="020B0604020202020204" pitchFamily="34" charset="0"/>
                  <a:cs typeface="Arial" panose="020B0604020202020204" pitchFamily="34" charset="0"/>
                </a:rPr>
                <a:t>The 7th National Conference on </a:t>
              </a:r>
              <a:br>
                <a:rPr lang="en-US" altLang="zh-CN" sz="4200" b="1" dirty="0">
                  <a:solidFill>
                    <a:srgbClr val="1D4999"/>
                  </a:solidFill>
                  <a:latin typeface="Arial" panose="020B0604020202020204" pitchFamily="34" charset="0"/>
                  <a:cs typeface="Arial" panose="020B0604020202020204" pitchFamily="34" charset="0"/>
                </a:rPr>
              </a:br>
              <a:r>
                <a:rPr lang="en-US" altLang="zh-CN" sz="4200" b="1" dirty="0">
                  <a:solidFill>
                    <a:srgbClr val="1D4999"/>
                  </a:solidFill>
                  <a:latin typeface="Arial" panose="020B0604020202020204" pitchFamily="34" charset="0"/>
                  <a:cs typeface="Arial" panose="020B0604020202020204" pitchFamily="34" charset="0"/>
                </a:rPr>
                <a:t>Water Treatment and Reuse of Chin</a:t>
              </a:r>
              <a:r>
                <a:rPr lang="en-US" altLang="zh-CN" sz="4200" b="1" baseline="0" dirty="0">
                  <a:solidFill>
                    <a:srgbClr val="1D4999"/>
                  </a:solidFill>
                  <a:latin typeface="Arial" panose="020B0604020202020204" pitchFamily="34" charset="0"/>
                  <a:cs typeface="Arial" panose="020B0604020202020204" pitchFamily="34" charset="0"/>
                </a:rPr>
                <a:t>a</a:t>
              </a:r>
            </a:p>
          </p:txBody>
        </p:sp>
      </p:grpSp>
      <p:sp>
        <p:nvSpPr>
          <p:cNvPr id="4" name="文本框 3"/>
          <p:cNvSpPr txBox="1"/>
          <p:nvPr userDrawn="1"/>
        </p:nvSpPr>
        <p:spPr>
          <a:xfrm>
            <a:off x="1313506" y="656064"/>
            <a:ext cx="1986049" cy="461665"/>
          </a:xfrm>
          <a:prstGeom prst="rect">
            <a:avLst/>
          </a:prstGeom>
          <a:noFill/>
        </p:spPr>
        <p:txBody>
          <a:bodyPr wrap="square" rtlCol="0">
            <a:spAutoFit/>
          </a:bodyPr>
          <a:lstStyle/>
          <a:p>
            <a:r>
              <a:rPr lang="zh-CN" altLang="en-US" sz="2400" b="1" kern="1200" dirty="0">
                <a:solidFill>
                  <a:srgbClr val="1D4999"/>
                </a:solidFill>
                <a:latin typeface="楷体" panose="02010609060101010101" pitchFamily="49" charset="-122"/>
                <a:ea typeface="楷体" panose="02010609060101010101" pitchFamily="49" charset="-122"/>
                <a:cs typeface="Times New Roman" panose="02020603050405020304" pitchFamily="18" charset="0"/>
              </a:rPr>
              <a:t>中国</a:t>
            </a:r>
            <a:r>
              <a:rPr lang="en-US" altLang="zh-CN" sz="2400" b="1" kern="1200" dirty="0">
                <a:solidFill>
                  <a:srgbClr val="1D4999"/>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200" dirty="0">
                <a:solidFill>
                  <a:srgbClr val="1D4999"/>
                </a:solidFill>
                <a:latin typeface="楷体" panose="02010609060101010101" pitchFamily="49" charset="-122"/>
                <a:ea typeface="楷体" panose="02010609060101010101" pitchFamily="49" charset="-122"/>
                <a:cs typeface="Times New Roman" panose="02020603050405020304" pitchFamily="18" charset="0"/>
              </a:rPr>
              <a:t>上海</a:t>
            </a:r>
          </a:p>
        </p:txBody>
      </p:sp>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95404" y="30796019"/>
            <a:ext cx="1650919" cy="1698519"/>
          </a:xfrm>
          <a:prstGeom prst="rect">
            <a:avLst/>
          </a:prstGeom>
        </p:spPr>
      </p:pic>
      <p:pic>
        <p:nvPicPr>
          <p:cNvPr id="6" name="图片 5"/>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194608" y="267446"/>
            <a:ext cx="2159094" cy="496112"/>
          </a:xfrm>
          <a:prstGeom prst="rect">
            <a:avLst/>
          </a:prstGeom>
        </p:spPr>
      </p:pic>
    </p:spTree>
    <p:extLst>
      <p:ext uri="{BB962C8B-B14F-4D97-AF65-F5344CB8AC3E}">
        <p14:creationId xmlns:p14="http://schemas.microsoft.com/office/powerpoint/2010/main" val="2975196546"/>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8.wmf"/><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5.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schemeClr>
            </a:gs>
            <a:gs pos="50000">
              <a:srgbClr val="D5F4FF"/>
            </a:gs>
            <a:gs pos="100000">
              <a:srgbClr val="D9F5FF"/>
            </a:gs>
          </a:gsLst>
          <a:lin ang="5400000" scaled="0"/>
        </a:gradFill>
        <a:effectLst/>
      </p:bgPr>
    </p:bg>
    <p:spTree>
      <p:nvGrpSpPr>
        <p:cNvPr id="1" name=""/>
        <p:cNvGrpSpPr/>
        <p:nvPr/>
      </p:nvGrpSpPr>
      <p:grpSpPr>
        <a:xfrm>
          <a:off x="0" y="0"/>
          <a:ext cx="0" cy="0"/>
          <a:chOff x="0" y="0"/>
          <a:chExt cx="0" cy="0"/>
        </a:xfrm>
      </p:grpSpPr>
      <p:pic>
        <p:nvPicPr>
          <p:cNvPr id="5128" name="Picture 8" descr="https://timgsa.baidu.com/timg?image&amp;quality=80&amp;size=b9999_10000&amp;sec=1545298309551&amp;di=b07b3e6a89df9f11c4321aabdc76ec2f&amp;imgtype=0&amp;src=http%3A%2F%2Fbpic.588ku.com%2Felement_origin_min_pic%2F16%2F12%2F31%2Fbfbafafa7d3aa3f5922e78c3902e310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687650" y="1635495"/>
            <a:ext cx="1669774" cy="17601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4"/>
          <p:cNvSpPr txBox="1">
            <a:spLocks noChangeArrowheads="1"/>
          </p:cNvSpPr>
          <p:nvPr/>
        </p:nvSpPr>
        <p:spPr bwMode="auto">
          <a:xfrm>
            <a:off x="1026510" y="1767839"/>
            <a:ext cx="11965040" cy="1358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zh-CN" sz="4114" b="1" dirty="0">
                <a:solidFill>
                  <a:srgbClr val="003366"/>
                </a:solidFill>
                <a:ea typeface="宋体" panose="02010600030101010101" pitchFamily="2" charset="-122"/>
                <a:cs typeface="Times New Roman" panose="02020603050405020304" pitchFamily="18" charset="0"/>
              </a:rPr>
              <a:t>Title(</a:t>
            </a:r>
            <a:r>
              <a:rPr lang="zh-CN" altLang="en-US" sz="4114" b="1" dirty="0">
                <a:solidFill>
                  <a:srgbClr val="003366"/>
                </a:solidFill>
                <a:ea typeface="宋体" panose="02010600030101010101" pitchFamily="2" charset="-122"/>
                <a:cs typeface="Times New Roman" panose="02020603050405020304" pitchFamily="18" charset="0"/>
              </a:rPr>
              <a:t>鼓励使用英文</a:t>
            </a:r>
            <a:r>
              <a:rPr lang="en-US" altLang="zh-CN" sz="4114" b="1" dirty="0">
                <a:solidFill>
                  <a:srgbClr val="003366"/>
                </a:solidFill>
                <a:ea typeface="宋体" panose="02010600030101010101" pitchFamily="2" charset="-122"/>
                <a:cs typeface="Times New Roman" panose="02020603050405020304" pitchFamily="18" charset="0"/>
              </a:rPr>
              <a:t>,</a:t>
            </a:r>
            <a:r>
              <a:rPr lang="zh-CN" altLang="en-US" sz="4114" b="1" dirty="0">
                <a:solidFill>
                  <a:srgbClr val="003366"/>
                </a:solidFill>
                <a:ea typeface="宋体" panose="02010600030101010101" pitchFamily="2" charset="-122"/>
                <a:cs typeface="Times New Roman" panose="02020603050405020304" pitchFamily="18" charset="0"/>
              </a:rPr>
              <a:t> 中文亦可</a:t>
            </a:r>
            <a:r>
              <a:rPr lang="en-US" altLang="zh-CN" sz="4114" b="1" dirty="0">
                <a:solidFill>
                  <a:srgbClr val="003366"/>
                </a:solidFill>
                <a:ea typeface="宋体" panose="02010600030101010101" pitchFamily="2" charset="-122"/>
                <a:cs typeface="Times New Roman" panose="02020603050405020304" pitchFamily="18" charset="0"/>
              </a:rPr>
              <a:t>)</a:t>
            </a:r>
            <a:endParaRPr lang="zh-CN" altLang="en-US" sz="4114" b="1" dirty="0">
              <a:solidFill>
                <a:srgbClr val="003366"/>
              </a:solidFill>
              <a:ea typeface="宋体" panose="02010600030101010101" pitchFamily="2" charset="-122"/>
              <a:cs typeface="Times New Roman" panose="02020603050405020304" pitchFamily="18" charset="0"/>
            </a:endParaRPr>
          </a:p>
          <a:p>
            <a:pPr algn="ctr"/>
            <a:endParaRPr lang="en-GB" altLang="nl-NL" sz="4114" b="1" dirty="0">
              <a:solidFill>
                <a:srgbClr val="003366"/>
              </a:solidFill>
              <a:cs typeface="Times New Roman" panose="02020603050405020304" pitchFamily="18" charset="0"/>
            </a:endParaRPr>
          </a:p>
        </p:txBody>
      </p:sp>
      <p:sp>
        <p:nvSpPr>
          <p:cNvPr id="4" name="TextBox 5"/>
          <p:cNvSpPr txBox="1">
            <a:spLocks noChangeArrowheads="1"/>
          </p:cNvSpPr>
          <p:nvPr/>
        </p:nvSpPr>
        <p:spPr bwMode="auto">
          <a:xfrm>
            <a:off x="200048" y="2433446"/>
            <a:ext cx="12208780" cy="51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zh-CN" sz="2743" dirty="0">
                <a:solidFill>
                  <a:srgbClr val="003366"/>
                </a:solidFill>
                <a:ea typeface="黑体" panose="02010609060101010101" pitchFamily="49" charset="-122"/>
                <a:cs typeface="Times New Roman" panose="02020603050405020304" pitchFamily="18" charset="0"/>
              </a:rPr>
              <a:t>Author1</a:t>
            </a:r>
            <a:r>
              <a:rPr lang="en-US" altLang="nl-NL" sz="2743" dirty="0">
                <a:solidFill>
                  <a:srgbClr val="003366"/>
                </a:solidFill>
                <a:ea typeface="黑体" panose="02010609060101010101" pitchFamily="49" charset="-122"/>
                <a:cs typeface="Times New Roman" panose="02020603050405020304" pitchFamily="18" charset="0"/>
              </a:rPr>
              <a:t>* , 		</a:t>
            </a:r>
            <a:r>
              <a:rPr lang="en-US" altLang="zh-CN" sz="2286" dirty="0">
                <a:solidFill>
                  <a:srgbClr val="003366"/>
                </a:solidFill>
                <a:ea typeface="黑体" panose="02010609060101010101" pitchFamily="49" charset="-122"/>
                <a:cs typeface="Times New Roman" panose="02020603050405020304" pitchFamily="18" charset="0"/>
              </a:rPr>
              <a:t>Author2</a:t>
            </a:r>
            <a:r>
              <a:rPr lang="zh-CN" altLang="en-US" sz="2743" dirty="0">
                <a:solidFill>
                  <a:srgbClr val="003366"/>
                </a:solidFill>
                <a:ea typeface="黑体" panose="02010609060101010101" pitchFamily="49" charset="-122"/>
                <a:cs typeface="Times New Roman" panose="02020603050405020304" pitchFamily="18" charset="0"/>
              </a:rPr>
              <a:t>*</a:t>
            </a:r>
            <a:r>
              <a:rPr lang="en-US" altLang="nl-NL" sz="2743" dirty="0">
                <a:solidFill>
                  <a:srgbClr val="003366"/>
                </a:solidFill>
                <a:ea typeface="黑体" panose="02010609060101010101" pitchFamily="49" charset="-122"/>
                <a:cs typeface="Times New Roman" panose="02020603050405020304" pitchFamily="18" charset="0"/>
              </a:rPr>
              <a:t>*,		 </a:t>
            </a:r>
            <a:r>
              <a:rPr lang="en-US" altLang="zh-CN" sz="2743" dirty="0">
                <a:solidFill>
                  <a:srgbClr val="003366"/>
                </a:solidFill>
                <a:ea typeface="黑体" panose="02010609060101010101" pitchFamily="49" charset="-122"/>
                <a:cs typeface="Times New Roman" panose="02020603050405020304" pitchFamily="18" charset="0"/>
              </a:rPr>
              <a:t>Author3</a:t>
            </a:r>
            <a:r>
              <a:rPr lang="en-US" altLang="nl-NL" sz="2743" dirty="0">
                <a:solidFill>
                  <a:srgbClr val="003366"/>
                </a:solidFill>
                <a:ea typeface="黑体" panose="02010609060101010101" pitchFamily="49" charset="-122"/>
                <a:cs typeface="Times New Roman" panose="02020603050405020304" pitchFamily="18" charset="0"/>
              </a:rPr>
              <a:t>***</a:t>
            </a:r>
            <a:endParaRPr lang="en-GB" altLang="nl-NL" sz="2743" dirty="0">
              <a:solidFill>
                <a:srgbClr val="003366"/>
              </a:solidFill>
              <a:ea typeface="黑体" panose="02010609060101010101" pitchFamily="49" charset="-122"/>
              <a:cs typeface="Times New Roman" panose="02020603050405020304" pitchFamily="18" charset="0"/>
            </a:endParaRPr>
          </a:p>
        </p:txBody>
      </p:sp>
      <p:sp>
        <p:nvSpPr>
          <p:cNvPr id="5" name="TextBox 51"/>
          <p:cNvSpPr txBox="1">
            <a:spLocks noChangeArrowheads="1"/>
          </p:cNvSpPr>
          <p:nvPr/>
        </p:nvSpPr>
        <p:spPr bwMode="auto">
          <a:xfrm>
            <a:off x="1120370" y="2852555"/>
            <a:ext cx="7123966" cy="408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nl-NL" sz="2057" dirty="0">
                <a:solidFill>
                  <a:srgbClr val="003366"/>
                </a:solidFill>
                <a:cs typeface="Times New Roman" panose="02020603050405020304" pitchFamily="18" charset="0"/>
              </a:rPr>
              <a:t>*    </a:t>
            </a:r>
            <a:r>
              <a:rPr lang="en-US" altLang="zh-CN" sz="2057" dirty="0">
                <a:solidFill>
                  <a:srgbClr val="003366"/>
                </a:solidFill>
                <a:ea typeface="宋体" panose="02010600030101010101" pitchFamily="2" charset="-122"/>
                <a:cs typeface="Times New Roman" panose="02020603050405020304" pitchFamily="18" charset="0"/>
              </a:rPr>
              <a:t>Affiliation </a:t>
            </a:r>
            <a:r>
              <a:rPr lang="zh-CN" altLang="en-US" sz="2057" dirty="0">
                <a:solidFill>
                  <a:srgbClr val="003366"/>
                </a:solidFill>
                <a:ea typeface="宋体" panose="02010600030101010101" pitchFamily="2" charset="-122"/>
                <a:cs typeface="Times New Roman" panose="02020603050405020304" pitchFamily="18" charset="0"/>
              </a:rPr>
              <a:t> </a:t>
            </a:r>
            <a:r>
              <a:rPr lang="en-US" altLang="zh-CN" sz="2057" dirty="0">
                <a:solidFill>
                  <a:srgbClr val="003366"/>
                </a:solidFill>
                <a:ea typeface="宋体" panose="02010600030101010101" pitchFamily="2" charset="-122"/>
                <a:cs typeface="Times New Roman" panose="02020603050405020304" pitchFamily="18" charset="0"/>
              </a:rPr>
              <a:t>1; </a:t>
            </a:r>
            <a:r>
              <a:rPr lang="en-US" altLang="nl-NL" sz="2057" dirty="0">
                <a:solidFill>
                  <a:srgbClr val="003366"/>
                </a:solidFill>
                <a:cs typeface="Times New Roman" panose="02020603050405020304" pitchFamily="18" charset="0"/>
              </a:rPr>
              <a:t>**  </a:t>
            </a:r>
            <a:r>
              <a:rPr lang="en-US" altLang="zh-CN" sz="2057" dirty="0">
                <a:solidFill>
                  <a:srgbClr val="003366"/>
                </a:solidFill>
                <a:ea typeface="宋体" panose="02010600030101010101" pitchFamily="2" charset="-122"/>
                <a:cs typeface="Times New Roman" panose="02020603050405020304" pitchFamily="18" charset="0"/>
              </a:rPr>
              <a:t>Affiliation 2; </a:t>
            </a:r>
            <a:r>
              <a:rPr lang="en-US" altLang="nl-NL" sz="2057" dirty="0">
                <a:solidFill>
                  <a:srgbClr val="003366"/>
                </a:solidFill>
                <a:cs typeface="Times New Roman" panose="02020603050405020304" pitchFamily="18" charset="0"/>
              </a:rPr>
              <a:t>*** </a:t>
            </a:r>
            <a:r>
              <a:rPr lang="en-US" altLang="zh-CN" sz="2057" dirty="0">
                <a:solidFill>
                  <a:srgbClr val="003366"/>
                </a:solidFill>
                <a:ea typeface="宋体" panose="02010600030101010101" pitchFamily="2" charset="-122"/>
                <a:cs typeface="Times New Roman" panose="02020603050405020304" pitchFamily="18" charset="0"/>
              </a:rPr>
              <a:t>Affiliation</a:t>
            </a:r>
            <a:r>
              <a:rPr lang="zh-CN" altLang="en-US" sz="2057" dirty="0">
                <a:solidFill>
                  <a:srgbClr val="003366"/>
                </a:solidFill>
                <a:ea typeface="宋体" panose="02010600030101010101" pitchFamily="2" charset="-122"/>
                <a:cs typeface="Times New Roman" panose="02020603050405020304" pitchFamily="18" charset="0"/>
              </a:rPr>
              <a:t>  </a:t>
            </a:r>
            <a:r>
              <a:rPr lang="en-US" altLang="zh-CN" sz="2057" dirty="0">
                <a:solidFill>
                  <a:srgbClr val="003366"/>
                </a:solidFill>
                <a:ea typeface="宋体" panose="02010600030101010101" pitchFamily="2" charset="-122"/>
                <a:cs typeface="Times New Roman" panose="02020603050405020304" pitchFamily="18" charset="0"/>
              </a:rPr>
              <a:t>3</a:t>
            </a:r>
            <a:endParaRPr lang="en-US" altLang="nl-NL" sz="2057" dirty="0">
              <a:solidFill>
                <a:srgbClr val="003366"/>
              </a:solidFill>
              <a:cs typeface="Times New Roman" panose="02020603050405020304" pitchFamily="18" charset="0"/>
            </a:endParaRPr>
          </a:p>
        </p:txBody>
      </p:sp>
      <p:sp>
        <p:nvSpPr>
          <p:cNvPr id="7" name="Rectangle 2"/>
          <p:cNvSpPr>
            <a:spLocks noChangeArrowheads="1"/>
          </p:cNvSpPr>
          <p:nvPr/>
        </p:nvSpPr>
        <p:spPr bwMode="auto">
          <a:xfrm>
            <a:off x="180164" y="3608879"/>
            <a:ext cx="14008676" cy="3189189"/>
          </a:xfrm>
          <a:prstGeom prst="rect">
            <a:avLst/>
          </a:prstGeom>
          <a:solidFill>
            <a:schemeClr val="bg1">
              <a:alpha val="60000"/>
            </a:schemeClr>
          </a:solidFill>
          <a:ln w="25400" algn="ctr">
            <a:solidFill>
              <a:srgbClr val="003366"/>
            </a:solidFill>
            <a:round/>
            <a:headEnd type="none" w="sm" len="sm"/>
            <a:tailEnd type="none" w="sm" len="sm"/>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sp>
        <p:nvSpPr>
          <p:cNvPr id="9" name="文本框 8"/>
          <p:cNvSpPr txBox="1"/>
          <p:nvPr/>
        </p:nvSpPr>
        <p:spPr>
          <a:xfrm>
            <a:off x="5965612" y="3627891"/>
            <a:ext cx="2573205" cy="620042"/>
          </a:xfrm>
          <a:prstGeom prst="rect">
            <a:avLst/>
          </a:prstGeom>
          <a:noFill/>
        </p:spPr>
        <p:txBody>
          <a:bodyPr wrap="none" rtlCol="0">
            <a:spAutoFit/>
          </a:bodyPr>
          <a:lstStyle/>
          <a:p>
            <a:r>
              <a:rPr lang="en-US" altLang="zh-CN" sz="3429" b="1" dirty="0">
                <a:solidFill>
                  <a:srgbClr val="003366"/>
                </a:solidFill>
                <a:latin typeface="Times New Roman" panose="02020603050405020304" pitchFamily="18" charset="0"/>
                <a:cs typeface="Times New Roman" panose="02020603050405020304" pitchFamily="18" charset="0"/>
              </a:rPr>
              <a:t>Introduction</a:t>
            </a:r>
            <a:endParaRPr lang="zh-CN" altLang="en-US" sz="3429" b="1" dirty="0">
              <a:solidFill>
                <a:srgbClr val="003366"/>
              </a:solidFill>
              <a:latin typeface="Times New Roman" panose="02020603050405020304" pitchFamily="18" charset="0"/>
              <a:cs typeface="Times New Roman" panose="02020603050405020304" pitchFamily="18" charset="0"/>
            </a:endParaRPr>
          </a:p>
        </p:txBody>
      </p:sp>
      <p:sp>
        <p:nvSpPr>
          <p:cNvPr id="10" name="文本框 9"/>
          <p:cNvSpPr txBox="1"/>
          <p:nvPr/>
        </p:nvSpPr>
        <p:spPr>
          <a:xfrm>
            <a:off x="280923" y="4149675"/>
            <a:ext cx="13775817" cy="2631490"/>
          </a:xfrm>
          <a:prstGeom prst="rect">
            <a:avLst/>
          </a:prstGeom>
          <a:noFill/>
        </p:spPr>
        <p:txBody>
          <a:bodyPr wrap="square" rtlCol="0">
            <a:spAutoFit/>
          </a:bodyPr>
          <a:lstStyle/>
          <a:p>
            <a:pPr>
              <a:lnSpc>
                <a:spcPct val="125000"/>
              </a:lnSpc>
            </a:pPr>
            <a:r>
              <a:rPr lang="en-US" altLang="zh-CN" sz="2200" dirty="0">
                <a:latin typeface="Times New Roman" panose="02020603050405020304" pitchFamily="18" charset="0"/>
                <a:cs typeface="Times New Roman" panose="02020603050405020304" pitchFamily="18" charset="0"/>
              </a:rPr>
              <a:t>Background</a:t>
            </a:r>
          </a:p>
          <a:p>
            <a:pPr marL="391900" indent="-391900">
              <a:lnSpc>
                <a:spcPct val="125000"/>
              </a:lnSpc>
              <a:buFont typeface="Arial" panose="020B0604020202020204" pitchFamily="34" charset="0"/>
              <a:buChar char="•"/>
            </a:pPr>
            <a:r>
              <a:rPr lang="en-US" altLang="zh-CN" sz="2200" dirty="0">
                <a:latin typeface="Times New Roman" panose="02020603050405020304" pitchFamily="18" charset="0"/>
                <a:cs typeface="Times New Roman" panose="02020603050405020304" pitchFamily="18" charset="0"/>
              </a:rPr>
              <a:t>Part1</a:t>
            </a:r>
          </a:p>
          <a:p>
            <a:pPr marL="391900" indent="-391900">
              <a:lnSpc>
                <a:spcPct val="125000"/>
              </a:lnSpc>
              <a:buFont typeface="Arial" panose="020B0604020202020204" pitchFamily="34" charset="0"/>
              <a:buChar char="•"/>
            </a:pPr>
            <a:r>
              <a:rPr lang="en-US" altLang="zh-CN" sz="2200" dirty="0">
                <a:latin typeface="Times New Roman" panose="02020603050405020304" pitchFamily="18" charset="0"/>
                <a:cs typeface="Times New Roman" panose="02020603050405020304" pitchFamily="18" charset="0"/>
              </a:rPr>
              <a:t>Part2</a:t>
            </a:r>
          </a:p>
          <a:p>
            <a:pPr marL="391900" indent="-391900">
              <a:lnSpc>
                <a:spcPct val="125000"/>
              </a:lnSpc>
              <a:buFont typeface="Arial" panose="020B0604020202020204" pitchFamily="34" charset="0"/>
              <a:buChar char="•"/>
            </a:pPr>
            <a:r>
              <a:rPr lang="en-US" altLang="zh-CN" sz="2200" dirty="0">
                <a:latin typeface="Times New Roman" panose="02020603050405020304" pitchFamily="18" charset="0"/>
                <a:cs typeface="Times New Roman" panose="02020603050405020304" pitchFamily="18" charset="0"/>
              </a:rPr>
              <a:t>Aims of this study</a:t>
            </a:r>
          </a:p>
          <a:p>
            <a:pPr marL="391900" indent="-391900">
              <a:lnSpc>
                <a:spcPct val="125000"/>
              </a:lnSpc>
              <a:buFont typeface="Arial" panose="020B0604020202020204" pitchFamily="34" charset="0"/>
              <a:buChar char="•"/>
            </a:pPr>
            <a:r>
              <a:rPr lang="en-US" altLang="zh-CN" sz="2200" dirty="0">
                <a:latin typeface="Times New Roman" panose="02020603050405020304" pitchFamily="18" charset="0"/>
                <a:cs typeface="Times New Roman" panose="02020603050405020304" pitchFamily="18" charset="0"/>
              </a:rPr>
              <a:t>Fill with text. Fill with text. Fill with text. Fill with text. Fill with text. Fill with text. Fill with text. Fill with text. Fill with text. Fill with text. Fill with text. Fill with text. Fill with text. Fill with text.. </a:t>
            </a:r>
          </a:p>
        </p:txBody>
      </p:sp>
      <p:grpSp>
        <p:nvGrpSpPr>
          <p:cNvPr id="13" name="Group 17"/>
          <p:cNvGrpSpPr>
            <a:grpSpLocks/>
          </p:cNvGrpSpPr>
          <p:nvPr/>
        </p:nvGrpSpPr>
        <p:grpSpPr bwMode="auto">
          <a:xfrm>
            <a:off x="180164" y="6908812"/>
            <a:ext cx="14008676" cy="4717939"/>
            <a:chOff x="1258511" y="14758799"/>
            <a:chExt cx="13261590" cy="4347763"/>
          </a:xfrm>
        </p:grpSpPr>
        <p:grpSp>
          <p:nvGrpSpPr>
            <p:cNvPr id="14" name="Group 33"/>
            <p:cNvGrpSpPr>
              <a:grpSpLocks/>
            </p:cNvGrpSpPr>
            <p:nvPr/>
          </p:nvGrpSpPr>
          <p:grpSpPr bwMode="auto">
            <a:xfrm>
              <a:off x="1258511" y="14758799"/>
              <a:ext cx="13261590" cy="4347763"/>
              <a:chOff x="1081500" y="7313268"/>
              <a:chExt cx="12353537" cy="4347763"/>
            </a:xfrm>
          </p:grpSpPr>
          <p:sp>
            <p:nvSpPr>
              <p:cNvPr id="17" name="Rectangle 34"/>
              <p:cNvSpPr>
                <a:spLocks noChangeArrowheads="1"/>
              </p:cNvSpPr>
              <p:nvPr/>
            </p:nvSpPr>
            <p:spPr bwMode="auto">
              <a:xfrm>
                <a:off x="1081500" y="7313269"/>
                <a:ext cx="12353537" cy="4347762"/>
              </a:xfrm>
              <a:prstGeom prst="rect">
                <a:avLst/>
              </a:prstGeom>
              <a:solidFill>
                <a:schemeClr val="bg1">
                  <a:alpha val="70000"/>
                </a:schemeClr>
              </a:solidFill>
              <a:ln w="25400" algn="ctr">
                <a:solidFill>
                  <a:srgbClr val="003366"/>
                </a:solidFill>
                <a:round/>
                <a:headEnd type="none" w="sm" len="sm"/>
                <a:tailEnd type="none" w="sm" len="sm"/>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sp>
            <p:nvSpPr>
              <p:cNvPr id="18" name="Rectangle 35"/>
              <p:cNvSpPr>
                <a:spLocks noChangeArrowheads="1"/>
              </p:cNvSpPr>
              <p:nvPr/>
            </p:nvSpPr>
            <p:spPr bwMode="auto">
              <a:xfrm>
                <a:off x="1099035" y="7313268"/>
                <a:ext cx="12336002" cy="530806"/>
              </a:xfrm>
              <a:prstGeom prst="rect">
                <a:avLst/>
              </a:prstGeom>
              <a:noFill/>
              <a:ln w="25400" algn="ctr">
                <a:no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grpSp>
        <p:sp>
          <p:nvSpPr>
            <p:cNvPr id="15" name="TextBox 10"/>
            <p:cNvSpPr txBox="1">
              <a:spLocks noChangeArrowheads="1"/>
            </p:cNvSpPr>
            <p:nvPr/>
          </p:nvSpPr>
          <p:spPr bwMode="auto">
            <a:xfrm>
              <a:off x="1400080" y="15294723"/>
              <a:ext cx="12948784" cy="185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indent="514278" algn="just">
                <a:lnSpc>
                  <a:spcPct val="114000"/>
                </a:lnSpc>
                <a:spcAft>
                  <a:spcPts val="1371"/>
                </a:spcAft>
                <a:defRPr/>
              </a:pPr>
              <a:r>
                <a:rPr lang="en-US" altLang="en-US" sz="2743" dirty="0">
                  <a:cs typeface="Times New Roman" panose="02020603050405020304" pitchFamily="18" charset="0"/>
                </a:rPr>
                <a:t>AMN with a purity of 95% was purchased from J&amp;K Chemical Co., Ltd, China, Ltd. Three commercial available CNTs, including SWCNT, MWCNT, and SWCNT-COOH were purchased from Chengdu Organic Chemistry Co., Ltd., China, while activated carbon MSC25 and MSC30 were purchased from Kansai Coke and Chemicals Co., Ltd., Japan.</a:t>
              </a:r>
              <a:endParaRPr lang="en-GB" altLang="en-US" sz="2743" dirty="0">
                <a:cs typeface="Times New Roman" panose="02020603050405020304" pitchFamily="18" charset="0"/>
              </a:endParaRPr>
            </a:p>
          </p:txBody>
        </p:sp>
        <p:sp>
          <p:nvSpPr>
            <p:cNvPr id="16" name="Rectangle 11"/>
            <p:cNvSpPr>
              <a:spLocks noChangeArrowheads="1"/>
            </p:cNvSpPr>
            <p:nvPr/>
          </p:nvSpPr>
          <p:spPr bwMode="auto">
            <a:xfrm>
              <a:off x="5520598" y="14758799"/>
              <a:ext cx="4317632" cy="57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nl-NL" sz="3429" b="1" dirty="0">
                  <a:solidFill>
                    <a:srgbClr val="003366"/>
                  </a:solidFill>
                  <a:cs typeface="Times New Roman" panose="02020603050405020304" pitchFamily="18" charset="0"/>
                </a:rPr>
                <a:t>Materials and Methods</a:t>
              </a:r>
              <a:endParaRPr lang="en-GB" altLang="nl-NL" sz="3429" b="1" dirty="0">
                <a:solidFill>
                  <a:srgbClr val="003366"/>
                </a:solidFill>
                <a:cs typeface="Times New Roman" panose="02020603050405020304" pitchFamily="18" charset="0"/>
              </a:endParaRPr>
            </a:p>
          </p:txBody>
        </p:sp>
      </p:grpSp>
      <p:grpSp>
        <p:nvGrpSpPr>
          <p:cNvPr id="19" name="Group 7"/>
          <p:cNvGrpSpPr>
            <a:grpSpLocks/>
          </p:cNvGrpSpPr>
          <p:nvPr/>
        </p:nvGrpSpPr>
        <p:grpSpPr bwMode="auto">
          <a:xfrm>
            <a:off x="180165" y="11721885"/>
            <a:ext cx="14013430" cy="15646613"/>
            <a:chOff x="1205579" y="26008009"/>
            <a:chExt cx="13166060" cy="10478829"/>
          </a:xfrm>
        </p:grpSpPr>
        <p:grpSp>
          <p:nvGrpSpPr>
            <p:cNvPr id="20" name="Group 16"/>
            <p:cNvGrpSpPr>
              <a:grpSpLocks/>
            </p:cNvGrpSpPr>
            <p:nvPr/>
          </p:nvGrpSpPr>
          <p:grpSpPr bwMode="auto">
            <a:xfrm>
              <a:off x="1205579" y="26008009"/>
              <a:ext cx="13164797" cy="10478829"/>
              <a:chOff x="1294679" y="28958179"/>
              <a:chExt cx="13366918" cy="9494199"/>
            </a:xfrm>
          </p:grpSpPr>
          <p:sp>
            <p:nvSpPr>
              <p:cNvPr id="22" name="Rectangle 37"/>
              <p:cNvSpPr>
                <a:spLocks noChangeArrowheads="1"/>
              </p:cNvSpPr>
              <p:nvPr/>
            </p:nvSpPr>
            <p:spPr bwMode="auto">
              <a:xfrm>
                <a:off x="1294679" y="28958179"/>
                <a:ext cx="13366918" cy="9494199"/>
              </a:xfrm>
              <a:prstGeom prst="rect">
                <a:avLst/>
              </a:prstGeom>
              <a:solidFill>
                <a:schemeClr val="bg1">
                  <a:alpha val="70000"/>
                </a:schemeClr>
              </a:solidFill>
              <a:ln w="25400" algn="ctr">
                <a:solidFill>
                  <a:srgbClr val="003366"/>
                </a:solidFill>
                <a:round/>
                <a:headEnd type="none" w="sm" len="sm"/>
                <a:tailEnd type="none" w="sm" len="sm"/>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sp>
            <p:nvSpPr>
              <p:cNvPr id="23" name="TextBox 62"/>
              <p:cNvSpPr txBox="1">
                <a:spLocks noChangeArrowheads="1"/>
              </p:cNvSpPr>
              <p:nvPr/>
            </p:nvSpPr>
            <p:spPr bwMode="auto">
              <a:xfrm>
                <a:off x="1777925" y="34107672"/>
                <a:ext cx="12277045" cy="25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nl-NL" sz="2286" dirty="0">
                    <a:cs typeface="Times New Roman" panose="02020603050405020304" pitchFamily="18" charset="0"/>
                  </a:rPr>
                  <a:t>Figure 1 – Adsorption isotherms of AMN on ACs and CNTs: mass (a) and specific surface area (b) based. </a:t>
                </a:r>
                <a:endParaRPr lang="en-GB" altLang="nl-NL" sz="2286" dirty="0">
                  <a:cs typeface="Times New Roman" panose="02020603050405020304" pitchFamily="18" charset="0"/>
                </a:endParaRPr>
              </a:p>
            </p:txBody>
          </p:sp>
          <p:sp>
            <p:nvSpPr>
              <p:cNvPr id="24" name="Rectangle 66"/>
              <p:cNvSpPr>
                <a:spLocks noChangeArrowheads="1"/>
              </p:cNvSpPr>
              <p:nvPr/>
            </p:nvSpPr>
            <p:spPr bwMode="auto">
              <a:xfrm>
                <a:off x="5786127" y="28958182"/>
                <a:ext cx="4260642" cy="37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zh-CN" sz="3429" b="1" dirty="0">
                    <a:solidFill>
                      <a:srgbClr val="003366"/>
                    </a:solidFill>
                    <a:cs typeface="Times New Roman" panose="02020603050405020304" pitchFamily="18" charset="0"/>
                  </a:rPr>
                  <a:t>Results and Discussion</a:t>
                </a:r>
                <a:endParaRPr lang="en-GB" altLang="nl-NL" sz="3429" b="1" dirty="0">
                  <a:solidFill>
                    <a:srgbClr val="003366"/>
                  </a:solidFill>
                  <a:cs typeface="Times New Roman" panose="02020603050405020304" pitchFamily="18" charset="0"/>
                </a:endParaRPr>
              </a:p>
            </p:txBody>
          </p:sp>
          <p:sp>
            <p:nvSpPr>
              <p:cNvPr id="25" name="Text Box 627"/>
              <p:cNvSpPr txBox="1">
                <a:spLocks noChangeArrowheads="1"/>
              </p:cNvSpPr>
              <p:nvPr/>
            </p:nvSpPr>
            <p:spPr bwMode="auto">
              <a:xfrm>
                <a:off x="1473353" y="29299325"/>
                <a:ext cx="13034355" cy="2203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indent="449976" algn="just">
                  <a:lnSpc>
                    <a:spcPct val="114000"/>
                  </a:lnSpc>
                  <a:defRPr sz="3600">
                    <a:latin typeface="Arial" panose="020B0604020202020204" pitchFamily="34" charset="0"/>
                    <a:cs typeface="Arial" panose="020B0604020202020204" pitchFamily="34" charset="0"/>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653167" indent="-653167">
                  <a:buFont typeface="Wingdings" panose="05000000000000000000" pitchFamily="2" charset="2"/>
                  <a:buChar char="p"/>
                  <a:defRPr/>
                </a:pPr>
                <a:r>
                  <a:rPr lang="en-US" altLang="zh-CN" sz="2743" b="1" dirty="0">
                    <a:latin typeface="Times New Roman" panose="02020603050405020304" pitchFamily="18" charset="0"/>
                    <a:cs typeface="Times New Roman" panose="02020603050405020304" pitchFamily="18" charset="0"/>
                  </a:rPr>
                  <a:t>Part</a:t>
                </a:r>
                <a:r>
                  <a:rPr lang="en-US" altLang="en-US" sz="2743" b="1" dirty="0">
                    <a:latin typeface="Times New Roman" panose="02020603050405020304" pitchFamily="18" charset="0"/>
                    <a:cs typeface="Times New Roman" panose="02020603050405020304" pitchFamily="18" charset="0"/>
                  </a:rPr>
                  <a:t> 1</a:t>
                </a:r>
              </a:p>
              <a:p>
                <a:pPr>
                  <a:lnSpc>
                    <a:spcPct val="125000"/>
                  </a:lnSpc>
                  <a:spcAft>
                    <a:spcPts val="600"/>
                  </a:spcAft>
                  <a:defRPr/>
                </a:pPr>
                <a:r>
                  <a:rPr lang="en-US" altLang="en-US" sz="2743" dirty="0">
                    <a:latin typeface="Times New Roman" panose="02020603050405020304" pitchFamily="18" charset="0"/>
                    <a:cs typeface="Times New Roman" panose="02020603050405020304" pitchFamily="18" charset="0"/>
                  </a:rPr>
                  <a:t>In mass based adsorption isotherms, MSC25 and MSC30 exhibited stronger adsorption affinity than SWCNT and MWCNT did at the same adsorbents dosage.</a:t>
                </a:r>
              </a:p>
              <a:p>
                <a:pPr marL="653167" indent="-653167">
                  <a:buFont typeface="Wingdings" panose="05000000000000000000" pitchFamily="2" charset="2"/>
                  <a:buChar char="p"/>
                  <a:defRPr/>
                </a:pPr>
                <a:r>
                  <a:rPr lang="en-US" altLang="zh-CN" sz="2743" b="1" dirty="0">
                    <a:latin typeface="Times New Roman" panose="02020603050405020304" pitchFamily="18" charset="0"/>
                    <a:cs typeface="Times New Roman" panose="02020603050405020304" pitchFamily="18" charset="0"/>
                  </a:rPr>
                  <a:t>Part 2</a:t>
                </a:r>
                <a:endParaRPr lang="en-GB" altLang="en-US" sz="2743" b="1" dirty="0">
                  <a:latin typeface="Times New Roman" panose="02020603050405020304" pitchFamily="18" charset="0"/>
                  <a:cs typeface="Times New Roman" panose="02020603050405020304" pitchFamily="18" charset="0"/>
                </a:endParaRPr>
              </a:p>
              <a:p>
                <a:pPr>
                  <a:defRPr/>
                </a:pPr>
                <a:r>
                  <a:rPr lang="en-GB" altLang="zh-CN" sz="2743" dirty="0">
                    <a:latin typeface="Times New Roman" panose="02020603050405020304" pitchFamily="18" charset="0"/>
                    <a:cs typeface="Times New Roman" panose="02020603050405020304" pitchFamily="18" charset="0"/>
                  </a:rPr>
                  <a:t>In specific surface area based adsorption isotherms, the </a:t>
                </a:r>
                <a:r>
                  <a:rPr lang="en-GB" altLang="zh-CN" sz="2743" dirty="0" err="1">
                    <a:latin typeface="Times New Roman" panose="02020603050405020304" pitchFamily="18" charset="0"/>
                    <a:cs typeface="Times New Roman" panose="02020603050405020304" pitchFamily="18" charset="0"/>
                  </a:rPr>
                  <a:t>qe</a:t>
                </a:r>
                <a:r>
                  <a:rPr lang="en-GB" altLang="zh-CN" sz="2743" dirty="0">
                    <a:latin typeface="Times New Roman" panose="02020603050405020304" pitchFamily="18" charset="0"/>
                    <a:cs typeface="Times New Roman" panose="02020603050405020304" pitchFamily="18" charset="0"/>
                  </a:rPr>
                  <a:t>-A values of MSC25 and MSC30 were similar to those of SWCNT and MWCNT. The adsorption capacity on per unit specific surface area of CNTs were comparable to ACs. </a:t>
                </a:r>
                <a:endParaRPr lang="en-US" altLang="en-US" sz="2743" dirty="0">
                  <a:latin typeface="Times New Roman" panose="02020603050405020304" pitchFamily="18" charset="0"/>
                  <a:cs typeface="Times New Roman" panose="02020603050405020304" pitchFamily="18" charset="0"/>
                </a:endParaRPr>
              </a:p>
            </p:txBody>
          </p:sp>
          <p:sp>
            <p:nvSpPr>
              <p:cNvPr id="33" name="Text Box 627"/>
              <p:cNvSpPr txBox="1">
                <a:spLocks noChangeArrowheads="1"/>
              </p:cNvSpPr>
              <p:nvPr/>
            </p:nvSpPr>
            <p:spPr bwMode="auto">
              <a:xfrm>
                <a:off x="1536214" y="34311404"/>
                <a:ext cx="13034355" cy="988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GB"/>
                </a:defPPr>
                <a:lvl1pPr indent="449976" algn="just">
                  <a:lnSpc>
                    <a:spcPct val="114000"/>
                  </a:lnSpc>
                  <a:defRPr sz="3600">
                    <a:latin typeface="Arial" panose="020B0604020202020204" pitchFamily="34" charset="0"/>
                    <a:cs typeface="Arial" panose="020B0604020202020204" pitchFamily="34" charset="0"/>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653167" indent="-653167">
                  <a:buFont typeface="Wingdings" panose="05000000000000000000" pitchFamily="2" charset="2"/>
                  <a:buChar char="p"/>
                  <a:defRPr/>
                </a:pPr>
                <a:r>
                  <a:rPr lang="en-US" altLang="zh-CN" sz="2743" b="1" dirty="0">
                    <a:latin typeface="Times New Roman" panose="02020603050405020304" pitchFamily="18" charset="0"/>
                    <a:cs typeface="Times New Roman" panose="02020603050405020304" pitchFamily="18" charset="0"/>
                  </a:rPr>
                  <a:t>Part 3</a:t>
                </a:r>
                <a:endParaRPr lang="en-US" altLang="en-US" sz="2743" b="1" dirty="0">
                  <a:latin typeface="Times New Roman" panose="02020603050405020304" pitchFamily="18" charset="0"/>
                  <a:cs typeface="Times New Roman" panose="02020603050405020304" pitchFamily="18" charset="0"/>
                </a:endParaRPr>
              </a:p>
              <a:p>
                <a:pPr>
                  <a:lnSpc>
                    <a:spcPct val="125000"/>
                  </a:lnSpc>
                  <a:spcAft>
                    <a:spcPts val="1371"/>
                  </a:spcAft>
                  <a:defRPr/>
                </a:pPr>
                <a:r>
                  <a:rPr lang="en-US" altLang="en-US" sz="2743" dirty="0">
                    <a:latin typeface="Times New Roman" panose="02020603050405020304" pitchFamily="18" charset="0"/>
                    <a:cs typeface="Times New Roman" panose="02020603050405020304" pitchFamily="18" charset="0"/>
                  </a:rPr>
                  <a:t>In mass based adsorption isotherms, MSC25 and MSC30 exhibited stronger adsorption affinity than SWCNT and MWCNT did at the same adsorbents dosage.</a:t>
                </a:r>
              </a:p>
            </p:txBody>
          </p:sp>
        </p:grpSp>
        <p:sp>
          <p:nvSpPr>
            <p:cNvPr id="21" name="Rectangle 1"/>
            <p:cNvSpPr>
              <a:spLocks noChangeArrowheads="1"/>
            </p:cNvSpPr>
            <p:nvPr/>
          </p:nvSpPr>
          <p:spPr bwMode="auto">
            <a:xfrm>
              <a:off x="1228727" y="26008013"/>
              <a:ext cx="13142912" cy="367407"/>
            </a:xfrm>
            <a:prstGeom prst="rect">
              <a:avLst/>
            </a:prstGeom>
            <a:noFill/>
            <a:ln w="25400" algn="ctr">
              <a:no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altLang="en-US" sz="2700">
                <a:cs typeface="Times New Roman" panose="02020603050405020304" pitchFamily="18" charset="0"/>
              </a:endParaRPr>
            </a:p>
          </p:txBody>
        </p:sp>
      </p:grpSp>
      <p:graphicFrame>
        <p:nvGraphicFramePr>
          <p:cNvPr id="26" name="对象 20"/>
          <p:cNvGraphicFramePr>
            <a:graphicFrameLocks noChangeAspect="1"/>
          </p:cNvGraphicFramePr>
          <p:nvPr>
            <p:extLst>
              <p:ext uri="{D42A27DB-BD31-4B8C-83A1-F6EECF244321}">
                <p14:modId xmlns:p14="http://schemas.microsoft.com/office/powerpoint/2010/main" val="2408987071"/>
              </p:ext>
            </p:extLst>
          </p:nvPr>
        </p:nvGraphicFramePr>
        <p:xfrm>
          <a:off x="1026510" y="9453952"/>
          <a:ext cx="7311687" cy="2156724"/>
        </p:xfrm>
        <a:graphic>
          <a:graphicData uri="http://schemas.openxmlformats.org/presentationml/2006/ole">
            <mc:AlternateContent xmlns:mc="http://schemas.openxmlformats.org/markup-compatibility/2006">
              <mc:Choice xmlns:v="urn:schemas-microsoft-com:vml" Requires="v">
                <p:oleObj name="Equation" r:id="rId3" imgW="3962400" imgH="1155700" progId="Equation.DSMT4">
                  <p:embed/>
                </p:oleObj>
              </mc:Choice>
              <mc:Fallback>
                <p:oleObj name="Equation" r:id="rId3" imgW="3962400" imgH="1155700" progId="Equation.DSMT4">
                  <p:embed/>
                  <p:pic>
                    <p:nvPicPr>
                      <p:cNvPr id="26" name="对象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510" y="9453952"/>
                        <a:ext cx="7311687" cy="2156724"/>
                      </a:xfrm>
                      <a:prstGeom prst="rect">
                        <a:avLst/>
                      </a:prstGeom>
                      <a:noFill/>
                      <a:ln>
                        <a:noFill/>
                      </a:ln>
                    </p:spPr>
                  </p:pic>
                </p:oleObj>
              </mc:Fallback>
            </mc:AlternateContent>
          </a:graphicData>
        </a:graphic>
      </p:graphicFrame>
      <p:graphicFrame>
        <p:nvGraphicFramePr>
          <p:cNvPr id="28" name="对象 2068"/>
          <p:cNvGraphicFramePr>
            <a:graphicFrameLocks noChangeAspect="1"/>
          </p:cNvGraphicFramePr>
          <p:nvPr>
            <p:extLst>
              <p:ext uri="{D42A27DB-BD31-4B8C-83A1-F6EECF244321}">
                <p14:modId xmlns:p14="http://schemas.microsoft.com/office/powerpoint/2010/main" val="661841141"/>
              </p:ext>
            </p:extLst>
          </p:nvPr>
        </p:nvGraphicFramePr>
        <p:xfrm>
          <a:off x="433357" y="15541985"/>
          <a:ext cx="6042984" cy="5040000"/>
        </p:xfrm>
        <a:graphic>
          <a:graphicData uri="http://schemas.openxmlformats.org/presentationml/2006/ole">
            <mc:AlternateContent xmlns:mc="http://schemas.openxmlformats.org/markup-compatibility/2006">
              <mc:Choice xmlns:v="urn:schemas-microsoft-com:vml" Requires="v">
                <p:oleObj name="Graph" r:id="rId5" imgW="3455640" imgH="2879640" progId="Origin50.Graph">
                  <p:embed/>
                </p:oleObj>
              </mc:Choice>
              <mc:Fallback>
                <p:oleObj name="Graph" r:id="rId5" imgW="3455640" imgH="2879640" progId="Origin50.Graph">
                  <p:embed/>
                  <p:pic>
                    <p:nvPicPr>
                      <p:cNvPr id="28" name="对象 2068"/>
                      <p:cNvPicPr>
                        <a:picLocks noChangeAspect="1" noChangeArrowheads="1"/>
                      </p:cNvPicPr>
                      <p:nvPr/>
                    </p:nvPicPr>
                    <p:blipFill>
                      <a:blip r:embed="rId6"/>
                      <a:srcRect/>
                      <a:stretch>
                        <a:fillRect/>
                      </a:stretch>
                    </p:blipFill>
                    <p:spPr bwMode="auto">
                      <a:xfrm>
                        <a:off x="433357" y="15541985"/>
                        <a:ext cx="6042984" cy="5040000"/>
                      </a:xfrm>
                      <a:prstGeom prst="rect">
                        <a:avLst/>
                      </a:prstGeom>
                      <a:noFill/>
                      <a:ln>
                        <a:noFill/>
                      </a:ln>
                    </p:spPr>
                  </p:pic>
                </p:oleObj>
              </mc:Fallback>
            </mc:AlternateContent>
          </a:graphicData>
        </a:graphic>
      </p:graphicFrame>
      <p:graphicFrame>
        <p:nvGraphicFramePr>
          <p:cNvPr id="29" name="对象 2069"/>
          <p:cNvGraphicFramePr>
            <a:graphicFrameLocks noChangeAspect="1"/>
          </p:cNvGraphicFramePr>
          <p:nvPr>
            <p:extLst>
              <p:ext uri="{D42A27DB-BD31-4B8C-83A1-F6EECF244321}">
                <p14:modId xmlns:p14="http://schemas.microsoft.com/office/powerpoint/2010/main" val="1982999243"/>
              </p:ext>
            </p:extLst>
          </p:nvPr>
        </p:nvGraphicFramePr>
        <p:xfrm>
          <a:off x="7073498" y="15488386"/>
          <a:ext cx="6077079" cy="5040000"/>
        </p:xfrm>
        <a:graphic>
          <a:graphicData uri="http://schemas.openxmlformats.org/presentationml/2006/ole">
            <mc:AlternateContent xmlns:mc="http://schemas.openxmlformats.org/markup-compatibility/2006">
              <mc:Choice xmlns:v="urn:schemas-microsoft-com:vml" Requires="v">
                <p:oleObj name="Graph" r:id="rId7" imgW="3455640" imgH="2879640" progId="Origin50.Graph">
                  <p:embed/>
                </p:oleObj>
              </mc:Choice>
              <mc:Fallback>
                <p:oleObj name="Graph" r:id="rId7" imgW="3455640" imgH="2879640" progId="Origin50.Graph">
                  <p:embed/>
                  <p:pic>
                    <p:nvPicPr>
                      <p:cNvPr id="29" name="对象 2069"/>
                      <p:cNvPicPr>
                        <a:picLocks noChangeAspect="1" noChangeArrowheads="1"/>
                      </p:cNvPicPr>
                      <p:nvPr/>
                    </p:nvPicPr>
                    <p:blipFill>
                      <a:blip r:embed="rId8"/>
                      <a:srcRect/>
                      <a:stretch>
                        <a:fillRect/>
                      </a:stretch>
                    </p:blipFill>
                    <p:spPr bwMode="auto">
                      <a:xfrm>
                        <a:off x="7073498" y="15488386"/>
                        <a:ext cx="6077079" cy="50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对象 28"/>
          <p:cNvGraphicFramePr>
            <a:graphicFrameLocks noChangeAspect="1"/>
          </p:cNvGraphicFramePr>
          <p:nvPr>
            <p:extLst>
              <p:ext uri="{D42A27DB-BD31-4B8C-83A1-F6EECF244321}">
                <p14:modId xmlns:p14="http://schemas.microsoft.com/office/powerpoint/2010/main" val="88097817"/>
              </p:ext>
            </p:extLst>
          </p:nvPr>
        </p:nvGraphicFramePr>
        <p:xfrm>
          <a:off x="837797" y="21954995"/>
          <a:ext cx="6047999" cy="5040000"/>
        </p:xfrm>
        <a:graphic>
          <a:graphicData uri="http://schemas.openxmlformats.org/presentationml/2006/ole">
            <mc:AlternateContent xmlns:mc="http://schemas.openxmlformats.org/markup-compatibility/2006">
              <mc:Choice xmlns:v="urn:schemas-microsoft-com:vml" Requires="v">
                <p:oleObj name="Graph" r:id="rId9" imgW="3455640" imgH="2879640" progId="Origin50.Graph">
                  <p:embed/>
                </p:oleObj>
              </mc:Choice>
              <mc:Fallback>
                <p:oleObj name="Graph" r:id="rId9" imgW="3455640" imgH="2879640" progId="Origin50.Graph">
                  <p:embed/>
                  <p:pic>
                    <p:nvPicPr>
                      <p:cNvPr id="34" name="对象 28"/>
                      <p:cNvPicPr>
                        <a:picLocks noChangeAspect="1" noChangeArrowheads="1"/>
                      </p:cNvPicPr>
                      <p:nvPr/>
                    </p:nvPicPr>
                    <p:blipFill>
                      <a:blip r:embed="rId10"/>
                      <a:srcRect/>
                      <a:stretch>
                        <a:fillRect/>
                      </a:stretch>
                    </p:blipFill>
                    <p:spPr bwMode="auto">
                      <a:xfrm>
                        <a:off x="837797" y="21954995"/>
                        <a:ext cx="6047999" cy="5040000"/>
                      </a:xfrm>
                      <a:prstGeom prst="rect">
                        <a:avLst/>
                      </a:prstGeom>
                      <a:noFill/>
                      <a:ln>
                        <a:noFill/>
                      </a:ln>
                    </p:spPr>
                  </p:pic>
                </p:oleObj>
              </mc:Fallback>
            </mc:AlternateContent>
          </a:graphicData>
        </a:graphic>
      </p:graphicFrame>
      <p:graphicFrame>
        <p:nvGraphicFramePr>
          <p:cNvPr id="35" name="对象 2048"/>
          <p:cNvGraphicFramePr>
            <a:graphicFrameLocks noChangeAspect="1"/>
          </p:cNvGraphicFramePr>
          <p:nvPr>
            <p:extLst>
              <p:ext uri="{D42A27DB-BD31-4B8C-83A1-F6EECF244321}">
                <p14:modId xmlns:p14="http://schemas.microsoft.com/office/powerpoint/2010/main" val="3707030307"/>
              </p:ext>
            </p:extLst>
          </p:nvPr>
        </p:nvGraphicFramePr>
        <p:xfrm>
          <a:off x="7270129" y="21954995"/>
          <a:ext cx="6044576" cy="5040000"/>
        </p:xfrm>
        <a:graphic>
          <a:graphicData uri="http://schemas.openxmlformats.org/presentationml/2006/ole">
            <mc:AlternateContent xmlns:mc="http://schemas.openxmlformats.org/markup-compatibility/2006">
              <mc:Choice xmlns:v="urn:schemas-microsoft-com:vml" Requires="v">
                <p:oleObj name="Graph" r:id="rId11" imgW="3455640" imgH="2879640" progId="Origin50.Graph">
                  <p:embed/>
                </p:oleObj>
              </mc:Choice>
              <mc:Fallback>
                <p:oleObj name="Graph" r:id="rId11" imgW="3455640" imgH="2879640" progId="Origin50.Graph">
                  <p:embed/>
                  <p:pic>
                    <p:nvPicPr>
                      <p:cNvPr id="35" name="对象 2048"/>
                      <p:cNvPicPr>
                        <a:picLocks noChangeAspect="1" noChangeArrowheads="1"/>
                      </p:cNvPicPr>
                      <p:nvPr/>
                    </p:nvPicPr>
                    <p:blipFill>
                      <a:blip r:embed="rId12"/>
                      <a:srcRect/>
                      <a:stretch>
                        <a:fillRect/>
                      </a:stretch>
                    </p:blipFill>
                    <p:spPr bwMode="auto">
                      <a:xfrm>
                        <a:off x="7270129" y="21954995"/>
                        <a:ext cx="6044576" cy="5040000"/>
                      </a:xfrm>
                      <a:prstGeom prst="rect">
                        <a:avLst/>
                      </a:prstGeom>
                      <a:noFill/>
                      <a:ln>
                        <a:noFill/>
                      </a:ln>
                    </p:spPr>
                  </p:pic>
                </p:oleObj>
              </mc:Fallback>
            </mc:AlternateContent>
          </a:graphicData>
        </a:graphic>
      </p:graphicFrame>
      <p:sp>
        <p:nvSpPr>
          <p:cNvPr id="36" name="矩形 2057"/>
          <p:cNvSpPr>
            <a:spLocks noChangeArrowheads="1"/>
          </p:cNvSpPr>
          <p:nvPr/>
        </p:nvSpPr>
        <p:spPr bwMode="auto">
          <a:xfrm>
            <a:off x="1754551" y="26895349"/>
            <a:ext cx="10262489"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2286" dirty="0">
                <a:ea typeface="宋体" panose="02010600030101010101" pitchFamily="2" charset="-122"/>
                <a:cs typeface="Times New Roman" panose="02020603050405020304" pitchFamily="18" charset="0"/>
              </a:rPr>
              <a:t>Figure 2 - Adsorption isotherm models simulation of AMN on active carbon and CNT</a:t>
            </a:r>
            <a:endParaRPr lang="zh-CN" altLang="en-US" sz="2286" dirty="0">
              <a:ea typeface="宋体" panose="02010600030101010101" pitchFamily="2" charset="-122"/>
              <a:cs typeface="Times New Roman" panose="02020603050405020304" pitchFamily="18" charset="0"/>
            </a:endParaRPr>
          </a:p>
        </p:txBody>
      </p:sp>
      <p:grpSp>
        <p:nvGrpSpPr>
          <p:cNvPr id="38" name="Group 5"/>
          <p:cNvGrpSpPr>
            <a:grpSpLocks/>
          </p:cNvGrpSpPr>
          <p:nvPr/>
        </p:nvGrpSpPr>
        <p:grpSpPr bwMode="auto">
          <a:xfrm>
            <a:off x="180165" y="27447049"/>
            <a:ext cx="14012645" cy="2032826"/>
            <a:chOff x="15737799" y="31896507"/>
            <a:chExt cx="13986743" cy="1772431"/>
          </a:xfrm>
        </p:grpSpPr>
        <p:sp>
          <p:nvSpPr>
            <p:cNvPr id="39" name="Rectangle 69"/>
            <p:cNvSpPr>
              <a:spLocks noChangeArrowheads="1"/>
            </p:cNvSpPr>
            <p:nvPr/>
          </p:nvSpPr>
          <p:spPr bwMode="auto">
            <a:xfrm>
              <a:off x="15737799" y="31921864"/>
              <a:ext cx="13986743" cy="1747074"/>
            </a:xfrm>
            <a:prstGeom prst="rect">
              <a:avLst/>
            </a:prstGeom>
            <a:solidFill>
              <a:schemeClr val="bg1">
                <a:alpha val="70000"/>
              </a:schemeClr>
            </a:solidFill>
            <a:ln w="25400" algn="ctr">
              <a:solidFill>
                <a:srgbClr val="003366"/>
              </a:solidFill>
              <a:round/>
              <a:headEnd type="none" w="sm" len="sm"/>
              <a:tailEnd type="none" w="sm" len="sm"/>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grpSp>
          <p:nvGrpSpPr>
            <p:cNvPr id="40" name="Group 20"/>
            <p:cNvGrpSpPr>
              <a:grpSpLocks/>
            </p:cNvGrpSpPr>
            <p:nvPr/>
          </p:nvGrpSpPr>
          <p:grpSpPr bwMode="auto">
            <a:xfrm>
              <a:off x="15757646" y="31896507"/>
              <a:ext cx="13962934" cy="1735412"/>
              <a:chOff x="15861886" y="33558832"/>
              <a:chExt cx="13962526" cy="1735708"/>
            </a:xfrm>
          </p:grpSpPr>
          <p:sp>
            <p:nvSpPr>
              <p:cNvPr id="41" name="Rectangle 71"/>
              <p:cNvSpPr>
                <a:spLocks noChangeArrowheads="1"/>
              </p:cNvSpPr>
              <p:nvPr/>
            </p:nvSpPr>
            <p:spPr bwMode="auto">
              <a:xfrm>
                <a:off x="15861886" y="33588217"/>
                <a:ext cx="13962526" cy="686811"/>
              </a:xfrm>
              <a:prstGeom prst="rect">
                <a:avLst/>
              </a:prstGeom>
              <a:noFill/>
              <a:ln w="25400" algn="ctr">
                <a:no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nl-NL" altLang="nl-NL" sz="2700">
                  <a:cs typeface="Times New Roman" panose="02020603050405020304" pitchFamily="18" charset="0"/>
                </a:endParaRPr>
              </a:p>
            </p:txBody>
          </p:sp>
          <p:sp>
            <p:nvSpPr>
              <p:cNvPr id="42" name="TextBox 78"/>
              <p:cNvSpPr txBox="1">
                <a:spLocks noChangeArrowheads="1"/>
              </p:cNvSpPr>
              <p:nvPr/>
            </p:nvSpPr>
            <p:spPr bwMode="auto">
              <a:xfrm>
                <a:off x="15977211" y="34135780"/>
                <a:ext cx="13847201" cy="115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25000"/>
                  </a:lnSpc>
                  <a:buFont typeface="Arial" panose="020B0604020202020204" pitchFamily="34" charset="0"/>
                  <a:buChar char="•"/>
                </a:pPr>
                <a:r>
                  <a:rPr lang="en-US" altLang="en-US" sz="2286" dirty="0">
                    <a:cs typeface="Times New Roman" panose="02020603050405020304" pitchFamily="18" charset="0"/>
                  </a:rPr>
                  <a:t>Activated carbon and CNTs were useful to remove AMN in solution.</a:t>
                </a:r>
              </a:p>
              <a:p>
                <a:pPr algn="just">
                  <a:lnSpc>
                    <a:spcPct val="125000"/>
                  </a:lnSpc>
                  <a:buFont typeface="Arial" panose="020B0604020202020204" pitchFamily="34" charset="0"/>
                  <a:buChar char="•"/>
                </a:pPr>
                <a:r>
                  <a:rPr lang="en-US" altLang="en-US" sz="2286" dirty="0">
                    <a:cs typeface="Times New Roman" panose="02020603050405020304" pitchFamily="18" charset="0"/>
                  </a:rPr>
                  <a:t>The adsorption capacities of MSC25 and MSC30 were higher than those of SWCNT and MWCNT</a:t>
                </a:r>
              </a:p>
            </p:txBody>
          </p:sp>
          <p:sp>
            <p:nvSpPr>
              <p:cNvPr id="43" name="Rectangle 79"/>
              <p:cNvSpPr>
                <a:spLocks noChangeArrowheads="1"/>
              </p:cNvSpPr>
              <p:nvPr/>
            </p:nvSpPr>
            <p:spPr bwMode="auto">
              <a:xfrm>
                <a:off x="21351853" y="33558832"/>
                <a:ext cx="2454710" cy="73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zh-CN" sz="3429" b="1" dirty="0">
                    <a:solidFill>
                      <a:srgbClr val="003366"/>
                    </a:solidFill>
                    <a:cs typeface="Times New Roman" panose="02020603050405020304" pitchFamily="18" charset="0"/>
                  </a:rPr>
                  <a:t>Conclusions</a:t>
                </a:r>
                <a:endParaRPr lang="en-GB" altLang="nl-NL" sz="3429" b="1" dirty="0">
                  <a:solidFill>
                    <a:srgbClr val="003366"/>
                  </a:solidFill>
                  <a:cs typeface="Times New Roman" panose="02020603050405020304" pitchFamily="18" charset="0"/>
                </a:endParaRPr>
              </a:p>
            </p:txBody>
          </p:sp>
        </p:grpSp>
      </p:grpSp>
      <p:grpSp>
        <p:nvGrpSpPr>
          <p:cNvPr id="2" name="组合 1"/>
          <p:cNvGrpSpPr/>
          <p:nvPr/>
        </p:nvGrpSpPr>
        <p:grpSpPr>
          <a:xfrm>
            <a:off x="180163" y="29590582"/>
            <a:ext cx="14008677" cy="1234356"/>
            <a:chOff x="350286" y="30212688"/>
            <a:chExt cx="11896887" cy="1839784"/>
          </a:xfrm>
        </p:grpSpPr>
        <p:sp>
          <p:nvSpPr>
            <p:cNvPr id="44" name="Rectangle 111"/>
            <p:cNvSpPr>
              <a:spLocks noChangeArrowheads="1"/>
            </p:cNvSpPr>
            <p:nvPr/>
          </p:nvSpPr>
          <p:spPr bwMode="auto">
            <a:xfrm>
              <a:off x="350286" y="30252561"/>
              <a:ext cx="11896887" cy="1799911"/>
            </a:xfrm>
            <a:prstGeom prst="rect">
              <a:avLst/>
            </a:prstGeom>
            <a:solidFill>
              <a:schemeClr val="bg1">
                <a:alpha val="70000"/>
              </a:schemeClr>
            </a:solidFill>
            <a:ln w="25400" algn="ctr">
              <a:solidFill>
                <a:srgbClr val="003366"/>
              </a:solidFill>
              <a:round/>
              <a:headEnd type="none" w="sm" len="sm"/>
              <a:tailEnd type="none" w="sm" len="sm"/>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nl-NL" altLang="nl-NL" sz="2743">
                <a:cs typeface="Times New Roman" panose="02020603050405020304" pitchFamily="18" charset="0"/>
              </a:endParaRPr>
            </a:p>
          </p:txBody>
        </p:sp>
        <p:sp>
          <p:nvSpPr>
            <p:cNvPr id="45" name="矩形 44"/>
            <p:cNvSpPr/>
            <p:nvPr/>
          </p:nvSpPr>
          <p:spPr>
            <a:xfrm>
              <a:off x="477287" y="30212688"/>
              <a:ext cx="11683489" cy="1789067"/>
            </a:xfrm>
            <a:prstGeom prst="rect">
              <a:avLst/>
            </a:prstGeom>
          </p:spPr>
          <p:txBody>
            <a:bodyPr wrap="square">
              <a:spAutoFit/>
            </a:bodyPr>
            <a:lstStyle/>
            <a:p>
              <a:pPr algn="just"/>
              <a:r>
                <a:rPr lang="en-US" altLang="zh-CN" b="1" dirty="0">
                  <a:latin typeface="Times New Roman" panose="02020603050405020304" pitchFamily="18" charset="0"/>
                  <a:ea typeface="宋体" panose="02010600030101010101" pitchFamily="2" charset="-122"/>
                  <a:cs typeface="Times New Roman" panose="02020603050405020304" pitchFamily="18" charset="0"/>
                </a:rPr>
                <a:t>References</a:t>
              </a:r>
            </a:p>
            <a:p>
              <a:pPr algn="just"/>
              <a:r>
                <a:rPr lang="en-US" altLang="zh-CN" dirty="0">
                  <a:latin typeface="Times New Roman" panose="02020603050405020304" pitchFamily="18" charset="0"/>
                  <a:ea typeface="宋体" panose="02010600030101010101" pitchFamily="2" charset="-122"/>
                  <a:cs typeface="Times New Roman" panose="02020603050405020304" pitchFamily="18" charset="0"/>
                </a:rPr>
                <a:t>[1] </a:t>
              </a:r>
              <a:r>
                <a:rPr lang="zh-CN" altLang="en-US" dirty="0">
                  <a:latin typeface="Times New Roman" panose="02020603050405020304" pitchFamily="18" charset="0"/>
                  <a:ea typeface="宋体" panose="02010600030101010101" pitchFamily="2" charset="-122"/>
                  <a:cs typeface="Times New Roman" panose="02020603050405020304" pitchFamily="18" charset="0"/>
                </a:rPr>
                <a:t>胡洪营</a:t>
              </a:r>
              <a:r>
                <a:rPr lang="en-US" altLang="zh-CN"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dirty="0">
                  <a:latin typeface="Times New Roman" panose="02020603050405020304" pitchFamily="18" charset="0"/>
                  <a:ea typeface="宋体" panose="02010600030101010101" pitchFamily="2" charset="-122"/>
                  <a:cs typeface="Times New Roman" panose="02020603050405020304" pitchFamily="18" charset="0"/>
                </a:rPr>
                <a:t>等</a:t>
              </a:r>
              <a:r>
                <a:rPr lang="en-US" altLang="zh-CN" dirty="0">
                  <a:latin typeface="Times New Roman" panose="02020603050405020304" pitchFamily="18" charset="0"/>
                  <a:ea typeface="宋体" panose="02010600030101010101" pitchFamily="2" charset="-122"/>
                  <a:cs typeface="Times New Roman" panose="02020603050405020304" pitchFamily="18" charset="0"/>
                </a:rPr>
                <a:t> (2015) </a:t>
              </a:r>
              <a:r>
                <a:rPr lang="zh-CN" altLang="en-US" dirty="0">
                  <a:latin typeface="Times New Roman" panose="02020603050405020304" pitchFamily="18" charset="0"/>
                  <a:ea typeface="宋体" panose="02010600030101010101" pitchFamily="2" charset="-122"/>
                  <a:cs typeface="Times New Roman" panose="02020603050405020304" pitchFamily="18" charset="0"/>
                </a:rPr>
                <a:t>区域水资源介循环利用模式</a:t>
              </a:r>
              <a:r>
                <a:rPr lang="en-US" altLang="zh-CN"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dirty="0">
                  <a:latin typeface="Times New Roman" panose="02020603050405020304" pitchFamily="18" charset="0"/>
                  <a:ea typeface="宋体" panose="02010600030101010101" pitchFamily="2" charset="-122"/>
                  <a:cs typeface="Times New Roman" panose="02020603050405020304" pitchFamily="18" charset="0"/>
                </a:rPr>
                <a:t>概念</a:t>
              </a:r>
              <a:r>
                <a:rPr lang="en-US" altLang="zh-CN" dirty="0">
                  <a:latin typeface="Times New Roman" panose="02020603050405020304" pitchFamily="18" charset="0"/>
                  <a:ea typeface="宋体" panose="02010600030101010101" pitchFamily="2" charset="-122"/>
                  <a:cs typeface="Times New Roman" panose="02020603050405020304" pitchFamily="18" charset="0"/>
                </a:rPr>
                <a:t>·</a:t>
              </a:r>
              <a:r>
                <a:rPr lang="zh-CN" altLang="en-US" dirty="0">
                  <a:latin typeface="Times New Roman" panose="02020603050405020304" pitchFamily="18" charset="0"/>
                  <a:ea typeface="宋体" panose="02010600030101010101" pitchFamily="2" charset="-122"/>
                  <a:cs typeface="Times New Roman" panose="02020603050405020304" pitchFamily="18" charset="0"/>
                </a:rPr>
                <a:t>结构</a:t>
              </a:r>
              <a:r>
                <a:rPr lang="en-US" altLang="zh-CN" dirty="0">
                  <a:latin typeface="Times New Roman" panose="02020603050405020304" pitchFamily="18" charset="0"/>
                  <a:ea typeface="宋体" panose="02010600030101010101" pitchFamily="2" charset="-122"/>
                  <a:cs typeface="Times New Roman" panose="02020603050405020304" pitchFamily="18" charset="0"/>
                </a:rPr>
                <a:t>·</a:t>
              </a:r>
              <a:r>
                <a:rPr lang="zh-CN" altLang="en-US" dirty="0">
                  <a:latin typeface="Times New Roman" panose="02020603050405020304" pitchFamily="18" charset="0"/>
                  <a:ea typeface="宋体" panose="02010600030101010101" pitchFamily="2" charset="-122"/>
                  <a:cs typeface="Times New Roman" panose="02020603050405020304" pitchFamily="18" charset="0"/>
                </a:rPr>
                <a:t>特征</a:t>
              </a:r>
              <a:r>
                <a:rPr lang="en-US" altLang="zh-CN"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dirty="0">
                  <a:latin typeface="Times New Roman" panose="02020603050405020304" pitchFamily="18" charset="0"/>
                  <a:ea typeface="宋体" panose="02010600030101010101" pitchFamily="2" charset="-122"/>
                  <a:cs typeface="Times New Roman" panose="02020603050405020304" pitchFamily="18" charset="0"/>
                </a:rPr>
                <a:t>环境科学研究 </a:t>
              </a:r>
              <a:r>
                <a:rPr lang="en-US" altLang="zh-CN" dirty="0">
                  <a:latin typeface="Times New Roman" panose="02020603050405020304" pitchFamily="18" charset="0"/>
                  <a:ea typeface="宋体" panose="02010600030101010101" pitchFamily="2" charset="-122"/>
                  <a:cs typeface="Times New Roman" panose="02020603050405020304" pitchFamily="18" charset="0"/>
                </a:rPr>
                <a:t>28(6): 839-847.</a:t>
              </a:r>
            </a:p>
            <a:p>
              <a:pPr algn="just"/>
              <a:r>
                <a:rPr lang="en-GB" altLang="en-US" dirty="0">
                  <a:latin typeface="Times New Roman" panose="02020603050405020304" pitchFamily="18" charset="0"/>
                  <a:ea typeface="宋体" panose="02010600030101010101" pitchFamily="2" charset="-122"/>
                  <a:cs typeface="Times New Roman" panose="02020603050405020304" pitchFamily="18" charset="0"/>
                </a:rPr>
                <a:t>[2]</a:t>
              </a:r>
              <a:r>
                <a:rPr lang="en-US" altLang="en-US" dirty="0">
                  <a:latin typeface="Times New Roman" panose="02020603050405020304" pitchFamily="18" charset="0"/>
                  <a:ea typeface="宋体" panose="02010600030101010101" pitchFamily="2" charset="-122"/>
                  <a:cs typeface="Times New Roman" panose="02020603050405020304" pitchFamily="18" charset="0"/>
                </a:rPr>
                <a:t> Sun, Y., et al. (2016) Characteristics of water quality of municipal wastewater treatment plants in China: implications for resources utilization and management. Journal of Cleaner Production 131: 1-9.</a:t>
              </a:r>
              <a:endParaRPr lang="en-GB" altLang="en-US" dirty="0">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49" name="文本框 48"/>
          <p:cNvSpPr txBox="1"/>
          <p:nvPr/>
        </p:nvSpPr>
        <p:spPr>
          <a:xfrm>
            <a:off x="-9464458" y="1239559"/>
            <a:ext cx="9045777" cy="5262979"/>
          </a:xfrm>
          <a:prstGeom prst="rect">
            <a:avLst/>
          </a:prstGeom>
          <a:solidFill>
            <a:srgbClr val="FFFF00"/>
          </a:solidFill>
        </p:spPr>
        <p:txBody>
          <a:bodyPr wrap="square" rtlCol="0">
            <a:spAutoFit/>
          </a:bodyPr>
          <a:lstStyle/>
          <a:p>
            <a:pPr>
              <a:lnSpc>
                <a:spcPct val="150000"/>
              </a:lnSpc>
            </a:pPr>
            <a:r>
              <a:rPr lang="zh-CN" altLang="en-US" sz="3200" dirty="0">
                <a:latin typeface="Times New Roman" panose="02020603050405020304" pitchFamily="18" charset="0"/>
                <a:cs typeface="Times New Roman" panose="02020603050405020304" pitchFamily="18" charset="0"/>
              </a:rPr>
              <a:t>鼓励使用英文</a:t>
            </a:r>
            <a:r>
              <a:rPr lang="en-US" altLang="zh-CN" sz="3200" dirty="0">
                <a:latin typeface="Times New Roman" panose="02020603050405020304" pitchFamily="18" charset="0"/>
                <a:cs typeface="Times New Roman" panose="02020603050405020304" pitchFamily="18" charset="0"/>
              </a:rPr>
              <a:t>, </a:t>
            </a:r>
            <a:r>
              <a:rPr lang="zh-CN" altLang="en-US" sz="3200" dirty="0">
                <a:latin typeface="Times New Roman" panose="02020603050405020304" pitchFamily="18" charset="0"/>
                <a:cs typeface="Times New Roman" panose="02020603050405020304" pitchFamily="18" charset="0"/>
              </a:rPr>
              <a:t>中文亦可。</a:t>
            </a:r>
            <a:endParaRPr lang="en-US" altLang="zh-CN" sz="3200" dirty="0">
              <a:latin typeface="Times New Roman" panose="02020603050405020304" pitchFamily="18" charset="0"/>
              <a:cs typeface="Times New Roman" panose="02020603050405020304" pitchFamily="18" charset="0"/>
            </a:endParaRPr>
          </a:p>
          <a:p>
            <a:pPr>
              <a:lnSpc>
                <a:spcPct val="150000"/>
              </a:lnSpc>
            </a:pPr>
            <a:r>
              <a:rPr lang="zh-CN" altLang="en-US" sz="3200" dirty="0">
                <a:latin typeface="Times New Roman" panose="02020603050405020304" pitchFamily="18" charset="0"/>
                <a:cs typeface="Times New Roman" panose="02020603050405020304" pitchFamily="18" charset="0"/>
              </a:rPr>
              <a:t>海报打印尺寸为</a:t>
            </a:r>
            <a:r>
              <a:rPr lang="en-US" altLang="zh-CN" sz="3200" dirty="0">
                <a:latin typeface="Times New Roman" panose="02020603050405020304" pitchFamily="18" charset="0"/>
                <a:cs typeface="Times New Roman" panose="02020603050405020304" pitchFamily="18" charset="0"/>
              </a:rPr>
              <a:t>80*180 cm</a:t>
            </a:r>
            <a:r>
              <a:rPr lang="zh-CN" altLang="en-US" sz="3200" dirty="0">
                <a:latin typeface="Times New Roman" panose="02020603050405020304" pitchFamily="18" charset="0"/>
                <a:cs typeface="Times New Roman" panose="02020603050405020304" pitchFamily="18" charset="0"/>
              </a:rPr>
              <a:t>；该</a:t>
            </a:r>
            <a:r>
              <a:rPr lang="en-US" altLang="zh-CN" sz="3200" dirty="0" err="1">
                <a:latin typeface="Times New Roman" panose="02020603050405020304" pitchFamily="18" charset="0"/>
                <a:cs typeface="Times New Roman" panose="02020603050405020304" pitchFamily="18" charset="0"/>
              </a:rPr>
              <a:t>ppt</a:t>
            </a:r>
            <a:r>
              <a:rPr lang="zh-CN" altLang="en-US" sz="3200" dirty="0">
                <a:latin typeface="Times New Roman" panose="02020603050405020304" pitchFamily="18" charset="0"/>
                <a:cs typeface="Times New Roman" panose="02020603050405020304" pitchFamily="18" charset="0"/>
              </a:rPr>
              <a:t>模板尺寸为</a:t>
            </a:r>
            <a:r>
              <a:rPr lang="en-US" altLang="zh-CN" sz="3200" dirty="0">
                <a:latin typeface="Times New Roman" panose="02020603050405020304" pitchFamily="18" charset="0"/>
                <a:cs typeface="Times New Roman" panose="02020603050405020304" pitchFamily="18" charset="0"/>
              </a:rPr>
              <a:t>40*90</a:t>
            </a:r>
            <a:r>
              <a:rPr lang="zh-CN" altLang="en-US" sz="3200" dirty="0">
                <a:latin typeface="Times New Roman" panose="02020603050405020304" pitchFamily="18" charset="0"/>
                <a:cs typeface="Times New Roman" panose="02020603050405020304" pitchFamily="18" charset="0"/>
              </a:rPr>
              <a:t>，请放大</a:t>
            </a:r>
            <a:r>
              <a:rPr lang="en-US" altLang="zh-CN" sz="3200" dirty="0">
                <a:latin typeface="Times New Roman" panose="02020603050405020304" pitchFamily="18" charset="0"/>
                <a:cs typeface="Times New Roman" panose="02020603050405020304" pitchFamily="18" charset="0"/>
              </a:rPr>
              <a:t>2</a:t>
            </a:r>
            <a:r>
              <a:rPr lang="zh-CN" altLang="en-US" sz="3200" dirty="0">
                <a:latin typeface="Times New Roman" panose="02020603050405020304" pitchFamily="18" charset="0"/>
                <a:cs typeface="Times New Roman" panose="02020603050405020304" pitchFamily="18" charset="0"/>
              </a:rPr>
              <a:t>倍后打印。</a:t>
            </a:r>
            <a:endParaRPr lang="en-US" altLang="zh-CN" sz="3200" dirty="0">
              <a:latin typeface="Times New Roman" panose="02020603050405020304" pitchFamily="18" charset="0"/>
              <a:cs typeface="Times New Roman" panose="02020603050405020304" pitchFamily="18" charset="0"/>
            </a:endParaRPr>
          </a:p>
          <a:p>
            <a:pPr>
              <a:lnSpc>
                <a:spcPct val="150000"/>
              </a:lnSpc>
            </a:pPr>
            <a:r>
              <a:rPr lang="en-US" altLang="zh-CN" sz="3200" dirty="0">
                <a:latin typeface="Times New Roman" panose="02020603050405020304" pitchFamily="18" charset="0"/>
                <a:cs typeface="Times New Roman" panose="02020603050405020304" pitchFamily="18" charset="0"/>
              </a:rPr>
              <a:t>Note</a:t>
            </a:r>
          </a:p>
          <a:p>
            <a:pPr>
              <a:lnSpc>
                <a:spcPct val="150000"/>
              </a:lnSpc>
            </a:pPr>
            <a:r>
              <a:rPr lang="en-US" altLang="zh-CN" sz="3200" dirty="0">
                <a:latin typeface="Times New Roman" panose="02020603050405020304" pitchFamily="18" charset="0"/>
                <a:cs typeface="Times New Roman" panose="02020603050405020304" pitchFamily="18" charset="0"/>
              </a:rPr>
              <a:t>The Printed size of  the poster will be 80*180 cm, while the size of the PowerPoint page is 40*90 cm.</a:t>
            </a:r>
          </a:p>
          <a:p>
            <a:pPr>
              <a:lnSpc>
                <a:spcPct val="150000"/>
              </a:lnSpc>
            </a:pPr>
            <a:r>
              <a:rPr lang="en-US" altLang="zh-CN" sz="3200" dirty="0">
                <a:latin typeface="Times New Roman" panose="02020603050405020304" pitchFamily="18" charset="0"/>
                <a:cs typeface="Times New Roman" panose="02020603050405020304" pitchFamily="18" charset="0"/>
              </a:rPr>
              <a:t>Please </a:t>
            </a:r>
            <a:r>
              <a:rPr lang="en-US" altLang="zh-CN" sz="3200" dirty="0" err="1">
                <a:latin typeface="Times New Roman" panose="02020603050405020304" pitchFamily="18" charset="0"/>
                <a:cs typeface="Times New Roman" panose="02020603050405020304" pitchFamily="18" charset="0"/>
              </a:rPr>
              <a:t>en</a:t>
            </a:r>
            <a:r>
              <a:rPr lang="en-US" altLang="zh-CN" sz="3200" dirty="0">
                <a:latin typeface="Times New Roman" panose="02020603050405020304" pitchFamily="18" charset="0"/>
                <a:cs typeface="Times New Roman" panose="02020603050405020304" pitchFamily="18" charset="0"/>
              </a:rPr>
              <a:t>-large the poster before printing</a:t>
            </a:r>
            <a:endParaRPr lang="zh-CN" altLang="en-US" sz="3200" dirty="0">
              <a:latin typeface="Times New Roman" panose="02020603050405020304" pitchFamily="18" charset="0"/>
              <a:cs typeface="Times New Roman" panose="02020603050405020304" pitchFamily="18" charset="0"/>
            </a:endParaRPr>
          </a:p>
        </p:txBody>
      </p:sp>
      <p:sp>
        <p:nvSpPr>
          <p:cNvPr id="47" name="矩形 46"/>
          <p:cNvSpPr/>
          <p:nvPr/>
        </p:nvSpPr>
        <p:spPr>
          <a:xfrm>
            <a:off x="11636374" y="2925880"/>
            <a:ext cx="1914307" cy="488019"/>
          </a:xfrm>
          <a:prstGeom prst="rect">
            <a:avLst/>
          </a:prstGeom>
        </p:spPr>
        <p:txBody>
          <a:bodyPr wrap="none">
            <a:spAutoFit/>
          </a:bodyPr>
          <a:lstStyle/>
          <a:p>
            <a:pPr>
              <a:lnSpc>
                <a:spcPct val="125000"/>
              </a:lnSpc>
            </a:pPr>
            <a:r>
              <a:rPr lang="en-US" altLang="zh-CN" sz="2057" dirty="0">
                <a:latin typeface="Times New Roman" panose="02020603050405020304" pitchFamily="18" charset="0"/>
                <a:cs typeface="Times New Roman" panose="02020603050405020304" pitchFamily="18" charset="0"/>
              </a:rPr>
              <a:t>Presenter Photo </a:t>
            </a:r>
          </a:p>
        </p:txBody>
      </p:sp>
    </p:spTree>
    <p:extLst>
      <p:ext uri="{BB962C8B-B14F-4D97-AF65-F5344CB8AC3E}">
        <p14:creationId xmlns:p14="http://schemas.microsoft.com/office/powerpoint/2010/main" val="207380062"/>
      </p:ext>
    </p:ext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700</TotalTime>
  <Words>457</Words>
  <Application>Microsoft Office PowerPoint</Application>
  <PresentationFormat>自定义</PresentationFormat>
  <Paragraphs>32</Paragraphs>
  <Slides>1</Slides>
  <Notes>0</Notes>
  <HiddenSlides>0</HiddenSlides>
  <MMClips>0</MMClips>
  <ScaleCrop>false</ScaleCrop>
  <HeadingPairs>
    <vt:vector size="8" baseType="variant">
      <vt:variant>
        <vt:lpstr>已用的字体</vt:lpstr>
      </vt:variant>
      <vt:variant>
        <vt:i4>6</vt:i4>
      </vt:variant>
      <vt:variant>
        <vt:lpstr>主题</vt:lpstr>
      </vt:variant>
      <vt:variant>
        <vt:i4>1</vt:i4>
      </vt:variant>
      <vt:variant>
        <vt:lpstr>嵌入 OLE 服务器</vt:lpstr>
      </vt:variant>
      <vt:variant>
        <vt:i4>2</vt:i4>
      </vt:variant>
      <vt:variant>
        <vt:lpstr>幻灯片标题</vt:lpstr>
      </vt:variant>
      <vt:variant>
        <vt:i4>1</vt:i4>
      </vt:variant>
    </vt:vector>
  </HeadingPairs>
  <TitlesOfParts>
    <vt:vector size="10" baseType="lpstr">
      <vt:lpstr>等线</vt:lpstr>
      <vt:lpstr>等线 Light</vt:lpstr>
      <vt:lpstr>楷体</vt:lpstr>
      <vt:lpstr>Arial</vt:lpstr>
      <vt:lpstr>Times New Roman</vt:lpstr>
      <vt:lpstr>Wingdings</vt:lpstr>
      <vt:lpstr>自定义设计方案</vt:lpstr>
      <vt:lpstr>Equation</vt:lpstr>
      <vt:lpstr>Graph</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Wenlong Wang</dc:creator>
  <cp:lastModifiedBy>Y CL</cp:lastModifiedBy>
  <cp:revision>150</cp:revision>
  <dcterms:created xsi:type="dcterms:W3CDTF">2018-03-14T09:19:09Z</dcterms:created>
  <dcterms:modified xsi:type="dcterms:W3CDTF">2023-01-30T07:03:21Z</dcterms:modified>
</cp:coreProperties>
</file>